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compatMode="1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99" r:id="rId2"/>
    <p:sldId id="428" r:id="rId3"/>
    <p:sldId id="418" r:id="rId4"/>
    <p:sldId id="430" r:id="rId5"/>
    <p:sldId id="429" r:id="rId6"/>
    <p:sldId id="401" r:id="rId7"/>
    <p:sldId id="431" r:id="rId8"/>
    <p:sldId id="432" r:id="rId9"/>
    <p:sldId id="433" r:id="rId10"/>
    <p:sldId id="435" r:id="rId11"/>
    <p:sldId id="434" r:id="rId12"/>
    <p:sldId id="424" r:id="rId13"/>
    <p:sldId id="426" r:id="rId14"/>
    <p:sldId id="427" r:id="rId15"/>
    <p:sldId id="425" r:id="rId16"/>
    <p:sldId id="323" r:id="rId17"/>
    <p:sldId id="400" r:id="rId18"/>
    <p:sldId id="414" r:id="rId19"/>
    <p:sldId id="416" r:id="rId20"/>
    <p:sldId id="398" r:id="rId21"/>
    <p:sldId id="397" r:id="rId22"/>
    <p:sldId id="343" r:id="rId23"/>
    <p:sldId id="391" r:id="rId24"/>
    <p:sldId id="390" r:id="rId25"/>
    <p:sldId id="393" r:id="rId26"/>
    <p:sldId id="394" r:id="rId27"/>
    <p:sldId id="395" r:id="rId28"/>
    <p:sldId id="396" r:id="rId29"/>
    <p:sldId id="399" r:id="rId30"/>
    <p:sldId id="403" r:id="rId31"/>
    <p:sldId id="404" r:id="rId32"/>
    <p:sldId id="405" r:id="rId33"/>
    <p:sldId id="406" r:id="rId34"/>
    <p:sldId id="407" r:id="rId35"/>
    <p:sldId id="408" r:id="rId36"/>
    <p:sldId id="409" r:id="rId37"/>
    <p:sldId id="410" r:id="rId38"/>
    <p:sldId id="411" r:id="rId39"/>
    <p:sldId id="412" r:id="rId40"/>
    <p:sldId id="413" r:id="rId41"/>
  </p:sldIdLst>
  <p:sldSz cx="9144000" cy="6858000" type="screen4x3"/>
  <p:notesSz cx="7007225" cy="9293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 autoAdjust="0"/>
    <p:restoredTop sz="96654" autoAdjust="0"/>
  </p:normalViewPr>
  <p:slideViewPr>
    <p:cSldViewPr>
      <p:cViewPr varScale="1">
        <p:scale>
          <a:sx n="142" d="100"/>
          <a:sy n="142" d="100"/>
        </p:scale>
        <p:origin x="1304" y="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296"/>
    </p:cViewPr>
  </p:sorterViewPr>
  <p:notesViewPr>
    <p:cSldViewPr>
      <p:cViewPr>
        <p:scale>
          <a:sx n="100" d="100"/>
          <a:sy n="100" d="100"/>
        </p:scale>
        <p:origin x="-864" y="858"/>
      </p:cViewPr>
      <p:guideLst>
        <p:guide orient="horz" pos="2927"/>
        <p:guide pos="220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54961795-5793-EF1D-5D48-2A4B287A1BE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168078F2-CB08-3CB0-9210-929B5D10C50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endParaRPr lang="en-US" altLang="en-US"/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6D4135CF-7EA4-4802-03E7-4848485A0ECE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808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88DEDFC7-4317-1E38-AC9C-268C8264934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8088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B89B26A7-24DB-E24A-AA86-7C451F4C4BA8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19755CCB-2A60-D469-1A72-4C6DCF0FDFE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t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US" altLang="en-US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2D49E037-B789-A350-4B68-B8F00F2EB078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6887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t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endParaRPr lang="en-US" altLang="en-US"/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58AFCE5B-80A5-9D38-CDC6-4428DF4BE695}"/>
              </a:ext>
            </a:extLst>
          </p:cNvPr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79513" y="696913"/>
            <a:ext cx="4646612" cy="34845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6C6E88DD-EF3E-0C4A-6EFC-5F257070B4FE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4838"/>
            <a:ext cx="5137150" cy="418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288E4C6-BDDB-6CF4-BCFA-D2F71DB868A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8088"/>
            <a:ext cx="30368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b" anchorCtr="0" compatLnSpc="1">
            <a:prstTxWarp prst="textNoShape">
              <a:avLst/>
            </a:prstTxWarp>
          </a:bodyPr>
          <a:lstStyle>
            <a:lvl1pPr defTabSz="944563">
              <a:defRPr sz="1200"/>
            </a:lvl1pPr>
          </a:lstStyle>
          <a:p>
            <a:endParaRPr lang="en-US" altLang="en-US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F7B7173-3D29-87C0-F9F7-6AF44A8636A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8088"/>
            <a:ext cx="3036887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489" tIns="47245" rIns="94489" bIns="47245" numCol="1" anchor="b" anchorCtr="0" compatLnSpc="1">
            <a:prstTxWarp prst="textNoShape">
              <a:avLst/>
            </a:prstTxWarp>
          </a:bodyPr>
          <a:lstStyle>
            <a:lvl1pPr algn="r" defTabSz="944563">
              <a:defRPr sz="1200"/>
            </a:lvl1pPr>
          </a:lstStyle>
          <a:p>
            <a:fld id="{26F0D006-C2F6-9A4B-85DF-32411B0E885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87A3AF6-987F-6616-040D-742D5B8A43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3A03026-8133-394D-9BB9-45ACA82C4921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100354" name="Rectangle 2">
            <a:extLst>
              <a:ext uri="{FF2B5EF4-FFF2-40B4-BE49-F238E27FC236}">
                <a16:creationId xmlns:a16="http://schemas.microsoft.com/office/drawing/2014/main" id="{3A4D7A74-385B-8C83-5588-B63F230FB7B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34382A82-7B12-3E3A-DAE2-B331931777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ADEECD-0489-E481-ADCE-07160555E0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93F97-D397-5DFE-CC69-8578A38FDF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BAF8AE-629F-2164-481B-D79DCC19D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41616-D70A-8D53-3060-2262FC66D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CBAD97-16E9-BDFA-B8BE-E9445183C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9FB171-DF89-A54C-A158-E7DEB71B76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2369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3520E1-9389-7D4B-C1E7-6445451D8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1E0683-2930-1332-C4D9-C3602BD1C1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1E7708-547C-DF14-CE80-26B6203A9A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D7F7A2-CB85-2E0B-54C7-952317931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F5088A-E5ED-6049-EFED-4E2496A03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CF8931-20D8-AF4C-9AC1-3C8B5B72AF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4378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8EFBC6-28E8-0287-7B64-DE86804F8F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27FAA-2078-0692-6FCA-4B758C7F4C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7E73F-34FF-1379-D4B1-A5AC9EBDB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51AA15-EEDA-678E-4F5A-6AC475107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B1D31E-6301-A9E3-259B-156BDD2F3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9A2C43-C7F1-1E4A-9772-45CCC482446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93492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1F43C8-A53E-9C58-8EC7-4F5BB49C80B6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A1B83-08B8-66A7-4CF1-7F5660A8B36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30AF3-2F79-B9D6-F2CF-8AE738A05DAA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36AEDA9-560F-DF52-8D21-2ABFB5A3B77C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CEAFA7-2CED-3690-E6AF-CCF9CC9DFC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2D745D8-8E48-884A-5923-F2363A4882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52DEF2-4CC7-367F-689B-94541C48B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2FBE4F-A166-5531-9DCF-A15FA81F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6D2E147-17ED-774D-A6BA-94D98CFA2F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720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1FBF3-BD43-DC10-0D13-E50415A5A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F832D7-8868-531F-D65E-6652ACBE9ACE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9DBEDB-3101-C4C5-15CE-60A0A61E4000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B69DE0D-5AC8-8464-E366-ECF5EF14E8E0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CA34728-32D8-1B35-36A2-D33DA55380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0A6686-391F-BD09-2FB6-C9CE0C5B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F18192A-CC66-BBE3-363A-9E4DE8A54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11FFEB-E60C-934C-94B3-1C1129311B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818596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46F0C-7D7B-FA61-3A5D-D9E85B95A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0E3066-C18D-C17C-D6BF-420184075FEA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232928-BF1A-3495-FF7C-C3A54AB48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BF7017-F282-C4AC-BA75-AD7BEB036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455687-8DBA-ABA8-7502-1F5A99A11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5FB403-0494-D962-E636-06D5BBEE8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D0B88A7-D2D7-C24B-9F3A-A63CD0016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890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3D44D-F0DF-CD3A-FA82-434B07CC0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5774C7-56BD-D6C1-F859-5A68E25BA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658995-D713-AD79-0D12-E2F3815F6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982B64-0BCC-F9A6-1928-1127FF76E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E70140-74B3-AE0B-6933-745F78D2D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5C552-A77C-4045-B2E7-0104E9D08E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582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E6277-AA16-0EFF-91AB-C77766448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81B83F-EE79-1C86-08C8-9FD0F036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E6B19-548B-89E5-AADB-C372425BC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9688C-1D65-9EA8-A5E8-D63C25021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50723-70B0-045D-A96F-5ECC02D94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D1030-D506-964A-A0B6-E4AB25C6221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5796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155F5-3F7C-3A8D-3069-B65C508BA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FABA8A-579A-3F81-728E-C7E1DB680C0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C31151-72D6-254C-D891-8CFCF5E345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E77F03-4249-BB92-0B6B-C1E06CF0A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FEB9D6-3FA3-B061-5B1F-6C84E7B20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EA8BC-1824-7CBB-3FC4-B8EF922F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92F49-A321-B345-BB43-28211745289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2757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C078B-F366-2E35-52C7-F1C65549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D3128A-D6E3-0690-0EC8-F4926227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D06C9B-7A75-9CDC-A095-CF0F7F5CD5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C9FE003-B8FA-AE49-FE74-F68178CF48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8C8FF6-7081-6E23-F5AF-C224307DEE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75BE59-808F-7CA6-7345-2618FD6B4C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99A880-95A8-E28B-38CD-5B2489547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98102A-4A64-DB35-5C2A-7B55C163D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5722D-A031-1046-9738-BA116184CD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2957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70C306-D815-542A-1BE4-CB3DC5561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46ADED-DFAA-6F7F-9C64-A1726279F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4DEE3E-A4B3-D1B4-B38E-BC6BECCE4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30E770-4EC7-0707-B5E6-493D8916E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A2C0D-1E3A-7043-AAB2-9AE7C92590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081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2AB8E2F-515A-92B2-B625-7680AE2DDB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67F1091-7A25-2E42-5250-DFC3D7E46A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8E930A-46C5-B9C1-98CC-709CC42B3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8A4E89-1152-2C40-885D-92E0993A3D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5029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4D05-DF96-1033-85EA-A50702D2B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90C4E3-C248-F044-81F0-C3BB6C18F6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583F50-4E59-C58E-44AA-CC4053DC9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55A58-44C8-8CDD-97E8-79D517046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5289D8-9F68-B770-E15D-69E17A1C0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CE02B9-4200-451C-D2EA-605818465E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9B9AB-39FE-4047-BF6D-D81650B8A4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300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17CFB-6A19-ABB5-9947-965D4D59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171E96-F279-3316-E9E5-F564C8A058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2AAE447-8653-EE2F-C46A-0451B5C242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23E142-E97C-44FD-445F-D6F5738D9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774EE9-30B6-9755-8641-D8F41CF9E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2C475-3180-552C-1244-B3B81C2259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CB8010-B056-4842-A2E7-FC4B94E3E0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159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927C50-7BE0-3BB9-CEA6-7A2B21C87F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50BEB35-5583-8FB3-0B3F-8605F6E64E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2FDB789-D182-0990-629E-D72D7007FA6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46FA6C46-C370-54E0-FAF1-F409B0D682A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4D040DA-E7D5-ADE8-339C-D2DC74464E6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EC74EA9-B8B1-C646-9D50-26E93FB3D70C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7">
            <a:extLst>
              <a:ext uri="{FF2B5EF4-FFF2-40B4-BE49-F238E27FC236}">
                <a16:creationId xmlns:a16="http://schemas.microsoft.com/office/drawing/2014/main" id="{19A61667-F1C3-77D5-28A4-A274588B82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513" y="6321425"/>
            <a:ext cx="2249487" cy="53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hirk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mailto:Jfrank@tractionsoftware.com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oleObject" Target="../embeddings/oleObject3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ractionserver.com/db/attachments/pr/623/1/InternetWorldLogo.gi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7" name="Text Box 9">
            <a:extLst>
              <a:ext uri="{FF2B5EF4-FFF2-40B4-BE49-F238E27FC236}">
                <a16:creationId xmlns:a16="http://schemas.microsoft.com/office/drawing/2014/main" id="{F5BDECDB-B001-7B7B-77BF-4FBFE639D3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065713"/>
            <a:ext cx="1841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altLang="en-US" sz="1200" b="1"/>
          </a:p>
        </p:txBody>
      </p:sp>
      <p:pic>
        <p:nvPicPr>
          <p:cNvPr id="99340" name="Picture 12">
            <a:extLst>
              <a:ext uri="{FF2B5EF4-FFF2-40B4-BE49-F238E27FC236}">
                <a16:creationId xmlns:a16="http://schemas.microsoft.com/office/drawing/2014/main" id="{4C461AA1-C6E7-1F8D-C009-A249D0B02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863" y="2627313"/>
            <a:ext cx="6535737" cy="1335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9341" name="Rectangle 13">
            <a:extLst>
              <a:ext uri="{FF2B5EF4-FFF2-40B4-BE49-F238E27FC236}">
                <a16:creationId xmlns:a16="http://schemas.microsoft.com/office/drawing/2014/main" id="{8F4A0AE7-DB06-6BC2-F2C7-65FEF61465E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676400" y="4572000"/>
            <a:ext cx="5943600" cy="990600"/>
          </a:xfrm>
        </p:spPr>
        <p:txBody>
          <a:bodyPr/>
          <a:lstStyle/>
          <a:p>
            <a:pPr algn="r">
              <a:lnSpc>
                <a:spcPct val="90000"/>
              </a:lnSpc>
            </a:pPr>
            <a:r>
              <a:rPr lang="en-US" altLang="en-US" sz="3200" b="1">
                <a:solidFill>
                  <a:schemeClr val="folHlink"/>
                </a:solidFill>
              </a:rPr>
              <a:t>Social Software: Groups with a Goal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197" name="Rectangle 5">
            <a:extLst>
              <a:ext uri="{FF2B5EF4-FFF2-40B4-BE49-F238E27FC236}">
                <a16:creationId xmlns:a16="http://schemas.microsoft.com/office/drawing/2014/main" id="{E6B62BD4-B2C5-FFAC-A05A-1B034DDCE5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Single Article</a:t>
            </a:r>
          </a:p>
        </p:txBody>
      </p:sp>
      <p:pic>
        <p:nvPicPr>
          <p:cNvPr id="392196" name="Picture 4">
            <a:extLst>
              <a:ext uri="{FF2B5EF4-FFF2-40B4-BE49-F238E27FC236}">
                <a16:creationId xmlns:a16="http://schemas.microsoft.com/office/drawing/2014/main" id="{03372B5D-6A6F-5E77-C11A-0CA2B0E1876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1981200"/>
            <a:ext cx="39766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92199" name="Text Box 7">
            <a:extLst>
              <a:ext uri="{FF2B5EF4-FFF2-40B4-BE49-F238E27FC236}">
                <a16:creationId xmlns:a16="http://schemas.microsoft.com/office/drawing/2014/main" id="{51350E9A-D59D-7A37-6ED4-D72BC5AA0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981200"/>
            <a:ext cx="1981200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Edit, email out, collect, add / remove labels, or click to add a comment after any paragraph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Traction shows a cross-reference summary of all article connected to this one</a:t>
            </a:r>
          </a:p>
        </p:txBody>
      </p:sp>
      <p:sp>
        <p:nvSpPr>
          <p:cNvPr id="392200" name="Text Box 8">
            <a:extLst>
              <a:ext uri="{FF2B5EF4-FFF2-40B4-BE49-F238E27FC236}">
                <a16:creationId xmlns:a16="http://schemas.microsoft.com/office/drawing/2014/main" id="{C215D922-EA9D-E6F6-FF41-E06767C244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57400"/>
            <a:ext cx="2362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You can record your comment in the TaskForce project.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Or, any other project you are allowed to write to.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For example: Board of Directors, personal notebook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46" name="Rectangle 22">
            <a:extLst>
              <a:ext uri="{FF2B5EF4-FFF2-40B4-BE49-F238E27FC236}">
                <a16:creationId xmlns:a16="http://schemas.microsoft.com/office/drawing/2014/main" id="{AA54A0B7-F3C4-6044-4C40-F4533F4FC1C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r>
              <a:rPr lang="en-US" altLang="en-US" sz="2800"/>
              <a:t>Traction </a:t>
            </a:r>
            <a:r>
              <a:rPr lang="en-US" altLang="en-US" sz="2800" i="1"/>
              <a:t>Skins</a:t>
            </a:r>
            <a:r>
              <a:rPr lang="en-US" altLang="en-US" sz="2800"/>
              <a:t> deliver the same content using different HTML or XML templates - simultaneously</a:t>
            </a:r>
          </a:p>
        </p:txBody>
      </p:sp>
      <p:pic>
        <p:nvPicPr>
          <p:cNvPr id="385034" name="Picture 10">
            <a:extLst>
              <a:ext uri="{FF2B5EF4-FFF2-40B4-BE49-F238E27FC236}">
                <a16:creationId xmlns:a16="http://schemas.microsoft.com/office/drawing/2014/main" id="{85D633A5-A8A4-0555-A9D6-AEDF604369EE}"/>
              </a:ext>
            </a:extLst>
          </p:cNvPr>
          <p:cNvPicPr>
            <a:picLocks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1981200"/>
            <a:ext cx="191452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39" name="Picture 15">
            <a:extLst>
              <a:ext uri="{FF2B5EF4-FFF2-40B4-BE49-F238E27FC236}">
                <a16:creationId xmlns:a16="http://schemas.microsoft.com/office/drawing/2014/main" id="{65A24E12-C996-FFD4-41A2-1F11CD8415B0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1981200"/>
            <a:ext cx="191452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42" name="Picture 18">
            <a:extLst>
              <a:ext uri="{FF2B5EF4-FFF2-40B4-BE49-F238E27FC236}">
                <a16:creationId xmlns:a16="http://schemas.microsoft.com/office/drawing/2014/main" id="{34B25A79-3BDC-F3E6-7066-BFD890CE695F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33538" y="4114800"/>
            <a:ext cx="191452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45" name="Picture 21">
            <a:extLst>
              <a:ext uri="{FF2B5EF4-FFF2-40B4-BE49-F238E27FC236}">
                <a16:creationId xmlns:a16="http://schemas.microsoft.com/office/drawing/2014/main" id="{95949E30-A416-0C50-91EE-18FF27D92685}"/>
              </a:ext>
            </a:extLst>
          </p:cNvPr>
          <p:cNvPicPr>
            <a:picLocks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95938" y="4114800"/>
            <a:ext cx="1914525" cy="198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5048" name="Picture 24">
            <a:extLst>
              <a:ext uri="{FF2B5EF4-FFF2-40B4-BE49-F238E27FC236}">
                <a16:creationId xmlns:a16="http://schemas.microsoft.com/office/drawing/2014/main" id="{B1CD55BD-A0AE-C8E5-7FE8-7A81BB4ED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124200"/>
            <a:ext cx="1279525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">
            <a:extLst>
              <a:ext uri="{FF2B5EF4-FFF2-40B4-BE49-F238E27FC236}">
                <a16:creationId xmlns:a16="http://schemas.microsoft.com/office/drawing/2014/main" id="{983BED13-D77E-C619-BD28-4F84311679B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Result</a:t>
            </a:r>
          </a:p>
        </p:txBody>
      </p:sp>
      <p:sp>
        <p:nvSpPr>
          <p:cNvPr id="366595" name="Rectangle 3">
            <a:extLst>
              <a:ext uri="{FF2B5EF4-FFF2-40B4-BE49-F238E27FC236}">
                <a16:creationId xmlns:a16="http://schemas.microsoft.com/office/drawing/2014/main" id="{96FAC6C3-0A62-8E74-E684-A9DE0EBB0B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Each Project space becomes a </a:t>
            </a:r>
            <a:r>
              <a:rPr lang="en-US" altLang="en-US" sz="2800" i="1"/>
              <a:t>Place</a:t>
            </a:r>
            <a:r>
              <a:rPr lang="en-US" altLang="en-US" sz="2800"/>
              <a:t> with its own team and audience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Project spaces can be opened up to a wider group of peers or senior management, or kept private 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Each Project space can have its own norms, with comments made to any selected audience simultaneously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>
            <a:extLst>
              <a:ext uri="{FF2B5EF4-FFF2-40B4-BE49-F238E27FC236}">
                <a16:creationId xmlns:a16="http://schemas.microsoft.com/office/drawing/2014/main" id="{03E95B5E-9863-25DB-1322-04A6C0F36B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Intelligence</a:t>
            </a:r>
          </a:p>
        </p:txBody>
      </p:sp>
      <p:sp>
        <p:nvSpPr>
          <p:cNvPr id="368643" name="Rectangle 3">
            <a:extLst>
              <a:ext uri="{FF2B5EF4-FFF2-40B4-BE49-F238E27FC236}">
                <a16:creationId xmlns:a16="http://schemas.microsoft.com/office/drawing/2014/main" id="{1A5536DF-89FE-EBB1-5F74-66BE54A5BB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Collect and link information from all sources: web, email, office documents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Maintain personal analyst notebooks, internal analysis, and external client areas as separate spaces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Label items for publication to a wider group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Automate distribution of a email daily digest, as well as maintain a reference web site with its own deep archive.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Collect and respond to inline comments and questions from both internal and external readers</a:t>
            </a:r>
          </a:p>
          <a:p>
            <a:pPr>
              <a:lnSpc>
                <a:spcPct val="90000"/>
              </a:lnSpc>
            </a:pPr>
            <a:endParaRPr lang="en-US" altLang="en-US" sz="24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>
            <a:extLst>
              <a:ext uri="{FF2B5EF4-FFF2-40B4-BE49-F238E27FC236}">
                <a16:creationId xmlns:a16="http://schemas.microsoft.com/office/drawing/2014/main" id="{30D6E481-81D7-A985-52BB-6EAB84144F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Program Management</a:t>
            </a:r>
          </a:p>
        </p:txBody>
      </p:sp>
      <p:sp>
        <p:nvSpPr>
          <p:cNvPr id="369667" name="Rectangle 3">
            <a:extLst>
              <a:ext uri="{FF2B5EF4-FFF2-40B4-BE49-F238E27FC236}">
                <a16:creationId xmlns:a16="http://schemas.microsoft.com/office/drawing/2014/main" id="{327C95C5-2FFF-321F-5768-AECD2EC50E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 sz="2800"/>
              <a:t>	</a:t>
            </a:r>
            <a:r>
              <a:rPr lang="en-US" altLang="en-US" sz="2400"/>
              <a:t>Create separate spaces for PMO coordination with each contractor + shared space for for the extended team + PMO private space(s)</a:t>
            </a:r>
          </a:p>
          <a:p>
            <a:pPr lvl="1"/>
            <a:r>
              <a:rPr lang="en-US" altLang="en-US" sz="2400"/>
              <a:t>PMO sees the union of all contractor spaces, plus extended team space, plus PMO private space</a:t>
            </a:r>
          </a:p>
          <a:p>
            <a:pPr lvl="1"/>
            <a:r>
              <a:rPr lang="en-US" altLang="en-US" sz="2400"/>
              <a:t>Contractors see their own space plus extended team space</a:t>
            </a:r>
          </a:p>
          <a:p>
            <a:pPr lvl="1"/>
            <a:r>
              <a:rPr lang="en-US" altLang="en-US" sz="2400"/>
              <a:t>All contractors + PMO can see and comment on extended team space, with comments directed to any space for which they have write permission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">
            <a:extLst>
              <a:ext uri="{FF2B5EF4-FFF2-40B4-BE49-F238E27FC236}">
                <a16:creationId xmlns:a16="http://schemas.microsoft.com/office/drawing/2014/main" id="{293CEAFA-1D82-3D1F-74C6-995C6819A09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Ops Log</a:t>
            </a:r>
          </a:p>
        </p:txBody>
      </p:sp>
      <p:sp>
        <p:nvSpPr>
          <p:cNvPr id="367619" name="Rectangle 3">
            <a:extLst>
              <a:ext uri="{FF2B5EF4-FFF2-40B4-BE49-F238E27FC236}">
                <a16:creationId xmlns:a16="http://schemas.microsoft.com/office/drawing/2014/main" id="{961B4BF5-6238-D87E-917C-C6F7194483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Create one or more skins designed explicitly for warfighter / first responder use: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Clear, simple direct design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Careful layout, minimal graphics for handheld use with low bandwidth links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Present information in context with quick click links for supporting or related material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Support staff can use high bandwidth design to respond to field requests, for one or more ops teams simultaneously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Provide XML feeds into and out of the Ops Log</a:t>
            </a:r>
          </a:p>
          <a:p>
            <a:pPr lvl="1">
              <a:lnSpc>
                <a:spcPct val="90000"/>
              </a:lnSpc>
            </a:pPr>
            <a:endParaRPr lang="en-US" altLang="en-US" sz="2000"/>
          </a:p>
          <a:p>
            <a:pPr lvl="1">
              <a:lnSpc>
                <a:spcPct val="90000"/>
              </a:lnSpc>
            </a:pPr>
            <a:endParaRPr lang="en-US" altLang="en-US" sz="2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026">
            <a:extLst>
              <a:ext uri="{FF2B5EF4-FFF2-40B4-BE49-F238E27FC236}">
                <a16:creationId xmlns:a16="http://schemas.microsoft.com/office/drawing/2014/main" id="{E9453C14-2E4A-732F-A154-77344D9BFB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Traction Technology</a:t>
            </a:r>
          </a:p>
        </p:txBody>
      </p:sp>
      <p:sp>
        <p:nvSpPr>
          <p:cNvPr id="167939" name="Rectangle 1027">
            <a:extLst>
              <a:ext uri="{FF2B5EF4-FFF2-40B4-BE49-F238E27FC236}">
                <a16:creationId xmlns:a16="http://schemas.microsoft.com/office/drawing/2014/main" id="{E65F4C54-46B4-1766-1581-38409BF83D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altLang="en-US" sz="2400"/>
              <a:t>Scalable, XML-based Java server</a:t>
            </a:r>
          </a:p>
          <a:p>
            <a:r>
              <a:rPr lang="en-US" altLang="en-US" sz="2400"/>
              <a:t>Works with POP or IMAP mail servers </a:t>
            </a:r>
          </a:p>
          <a:p>
            <a:r>
              <a:rPr lang="en-US" altLang="en-US" sz="2400"/>
              <a:t>Integrates using standard Web services</a:t>
            </a:r>
          </a:p>
          <a:p>
            <a:r>
              <a:rPr lang="en-US" altLang="en-US" sz="2400"/>
              <a:t>Lightweight plug-ins for easy collection from Microsoft Internet Explorer, Office, and other apps.</a:t>
            </a:r>
          </a:p>
          <a:p>
            <a:r>
              <a:rPr lang="en-US" altLang="en-US" sz="2400"/>
              <a:t>Java Software Developers Kit (SDK) exposes deep and elegant hypertext journaling engine</a:t>
            </a:r>
          </a:p>
          <a:p>
            <a:r>
              <a:rPr lang="en-US" altLang="en-US" sz="2400"/>
              <a:t>Skin Definition Language (SDL) allow rapid creation and deployment of skins with only HTML tools.  </a:t>
            </a:r>
          </a:p>
          <a:p>
            <a:r>
              <a:rPr lang="en-US" altLang="en-US" sz="2400"/>
              <a:t>Installs and deploys the same day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62" name="Rectangle 6">
            <a:extLst>
              <a:ext uri="{FF2B5EF4-FFF2-40B4-BE49-F238E27FC236}">
                <a16:creationId xmlns:a16="http://schemas.microsoft.com/office/drawing/2014/main" id="{9A9E437E-3D64-D03B-36B0-09A0F8E7DF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7772400" cy="838200"/>
          </a:xfrm>
        </p:spPr>
        <p:txBody>
          <a:bodyPr/>
          <a:lstStyle/>
          <a:p>
            <a:r>
              <a:rPr lang="en-US" altLang="en-US"/>
              <a:t>Traction Architecture</a:t>
            </a:r>
          </a:p>
        </p:txBody>
      </p:sp>
      <p:pic>
        <p:nvPicPr>
          <p:cNvPr id="301061" name="Picture 5">
            <a:extLst>
              <a:ext uri="{FF2B5EF4-FFF2-40B4-BE49-F238E27FC236}">
                <a16:creationId xmlns:a16="http://schemas.microsoft.com/office/drawing/2014/main" id="{DE625FE6-011E-AE56-6178-DE3A66D8FD49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1219200"/>
            <a:ext cx="5237163" cy="47513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>
            <a:extLst>
              <a:ext uri="{FF2B5EF4-FFF2-40B4-BE49-F238E27FC236}">
                <a16:creationId xmlns:a16="http://schemas.microsoft.com/office/drawing/2014/main" id="{75EE24E0-125B-07CB-50BC-8F312F2879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Traction Summary</a:t>
            </a:r>
          </a:p>
        </p:txBody>
      </p:sp>
      <p:sp>
        <p:nvSpPr>
          <p:cNvPr id="354307" name="Rectangle 3">
            <a:extLst>
              <a:ext uri="{FF2B5EF4-FFF2-40B4-BE49-F238E27FC236}">
                <a16:creationId xmlns:a16="http://schemas.microsoft.com/office/drawing/2014/main" id="{DA378A67-5488-3EF5-C4F1-37407CA7E4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800"/>
              <a:t>An enterprise weblog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A time ordered working communication hub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Supports research, analysis, and conversation within and across permissioned spaces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 layer over email and the web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Collecting and linking information from siloed sources that people use every day</a:t>
            </a:r>
          </a:p>
          <a:p>
            <a:pPr>
              <a:lnSpc>
                <a:spcPct val="80000"/>
              </a:lnSpc>
            </a:pPr>
            <a:r>
              <a:rPr lang="en-US" altLang="en-US" sz="2800"/>
              <a:t>A highly adaptable front end for 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Logging, tracking and reporting all forms of working communication</a:t>
            </a:r>
          </a:p>
          <a:p>
            <a:pPr lvl="1">
              <a:lnSpc>
                <a:spcPct val="80000"/>
              </a:lnSpc>
            </a:pPr>
            <a:r>
              <a:rPr lang="en-US" altLang="en-US" sz="2400"/>
              <a:t>From automated sources, as well as people </a:t>
            </a:r>
          </a:p>
          <a:p>
            <a:pPr>
              <a:lnSpc>
                <a:spcPct val="80000"/>
              </a:lnSpc>
            </a:pPr>
            <a:endParaRPr lang="en-US" altLang="en-US" sz="2800"/>
          </a:p>
          <a:p>
            <a:pPr>
              <a:lnSpc>
                <a:spcPct val="80000"/>
              </a:lnSpc>
            </a:pPr>
            <a:endParaRPr lang="en-US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>
            <a:extLst>
              <a:ext uri="{FF2B5EF4-FFF2-40B4-BE49-F238E27FC236}">
                <a16:creationId xmlns:a16="http://schemas.microsoft.com/office/drawing/2014/main" id="{8D79B49A-19B3-5086-09DC-6633A5DCCE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References</a:t>
            </a:r>
          </a:p>
        </p:txBody>
      </p:sp>
      <p:sp>
        <p:nvSpPr>
          <p:cNvPr id="356355" name="Rectangle 3">
            <a:extLst>
              <a:ext uri="{FF2B5EF4-FFF2-40B4-BE49-F238E27FC236}">
                <a16:creationId xmlns:a16="http://schemas.microsoft.com/office/drawing/2014/main" id="{754A9A69-580E-1D34-C5C8-7EFA0C1080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i="1"/>
              <a:t>NLS TELECONFERENCING FEATURES: The Journal, and Shared-Screen Telephoning</a:t>
            </a:r>
            <a:r>
              <a:rPr lang="en-US" altLang="en-US" sz="1800"/>
              <a:t>, Douglas C. Engelbart, Compcon 75 Digest, Sep 1975 pp 173-178 (AUGMENT,33076)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Toward High-Performance Organizations: A Strategic Role for Groupware, </a:t>
            </a:r>
            <a:r>
              <a:rPr lang="en-US" altLang="en-US" sz="1800"/>
              <a:t>Douglas C. Engelbart, Bootstrap Institute, June 1992 (AUGMENT,132811)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Keeping it Simple: Investigating Resources in the Periphery</a:t>
            </a:r>
            <a:r>
              <a:rPr lang="en-US" altLang="en-US" sz="1800"/>
              <a:t>, John Seely Brown and Paul Duguid, in Bringing Design to Software, Terry Winograd editor, ACM Press 1996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The Social Life of Documents</a:t>
            </a:r>
            <a:r>
              <a:rPr lang="en-US" altLang="en-US" sz="1800"/>
              <a:t>, John Seely Brown and Paul Duguid, First Monday, Vol. 1, No. 1, May 6 1996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Re-Place-ing Space: The Roles of Place and Space in Collaborative systems</a:t>
            </a:r>
            <a:r>
              <a:rPr lang="en-US" altLang="en-US" sz="1800"/>
              <a:t>, Steve Harrison and Paul Dourish, Proceedings of CSCW '96  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Information Foraging</a:t>
            </a:r>
            <a:r>
              <a:rPr lang="en-US" altLang="en-US" sz="1800"/>
              <a:t>, Peter Pirolli and Stuart K. Card, Psychological Review, 1999</a:t>
            </a:r>
          </a:p>
          <a:p>
            <a:pPr>
              <a:lnSpc>
                <a:spcPct val="80000"/>
              </a:lnSpc>
            </a:pPr>
            <a:r>
              <a:rPr lang="en-US" altLang="en-US" sz="1800" i="1"/>
              <a:t>Social Software and the Politics of Groups</a:t>
            </a:r>
            <a:r>
              <a:rPr lang="en-US" altLang="en-US" sz="1800"/>
              <a:t>, Clay Shirky, </a:t>
            </a:r>
            <a:r>
              <a:rPr lang="en-US" altLang="en-US" sz="1800">
                <a:hlinkClick r:id="rId2"/>
              </a:rPr>
              <a:t>www.shirky.com</a:t>
            </a:r>
            <a:r>
              <a:rPr lang="en-US" altLang="en-US" sz="1800"/>
              <a:t>, 3 March 2003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">
            <a:extLst>
              <a:ext uri="{FF2B5EF4-FFF2-40B4-BE49-F238E27FC236}">
                <a16:creationId xmlns:a16="http://schemas.microsoft.com/office/drawing/2014/main" id="{BCF6102B-A6AA-B116-E4B0-357DD18334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Politics of Groups</a:t>
            </a:r>
          </a:p>
        </p:txBody>
      </p:sp>
      <p:sp>
        <p:nvSpPr>
          <p:cNvPr id="371715" name="Rectangle 3">
            <a:extLst>
              <a:ext uri="{FF2B5EF4-FFF2-40B4-BE49-F238E27FC236}">
                <a16:creationId xmlns:a16="http://schemas.microsoft.com/office/drawing/2014/main" id="{8462E143-3148-4445-7AA5-CC73FE906F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000"/>
              <a:t>	If a group has a goal, how can we understand the way the software supports that goal?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000"/>
              <a:t>	This is a complicated question, not least because the conditions that foster good group work, such as clear decision-making process, may well upset some of the individual participants.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000"/>
              <a:t>	Most of our methods for soliciting user feedback assume, usually implicitly, that the individual's reaction to the software is the critical factor. </a:t>
            </a:r>
          </a:p>
          <a:p>
            <a:pPr>
              <a:lnSpc>
                <a:spcPct val="80000"/>
              </a:lnSpc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000"/>
              <a:t>	This tilts software and interface design towards single-user assumptions, even when the software's most important user is a group.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en-US" sz="2000"/>
              <a:t>	Clay Shirky </a:t>
            </a:r>
            <a:r>
              <a:rPr lang="en-US" altLang="en-US" sz="2000" i="1"/>
              <a:t>Social Software and the Politics of Groups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>
            <a:extLst>
              <a:ext uri="{FF2B5EF4-FFF2-40B4-BE49-F238E27FC236}">
                <a16:creationId xmlns:a16="http://schemas.microsoft.com/office/drawing/2014/main" id="{FAA63B01-9F28-EC0D-DD04-D2754CE417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Contact</a:t>
            </a:r>
          </a:p>
        </p:txBody>
      </p:sp>
      <p:sp>
        <p:nvSpPr>
          <p:cNvPr id="288771" name="Rectangle 3">
            <a:extLst>
              <a:ext uri="{FF2B5EF4-FFF2-40B4-BE49-F238E27FC236}">
                <a16:creationId xmlns:a16="http://schemas.microsoft.com/office/drawing/2014/main" id="{C5EF5B69-395D-C40B-B07D-8275F06D7E7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0" y="1905000"/>
            <a:ext cx="4114800" cy="3810000"/>
          </a:xfrm>
        </p:spPr>
        <p:txBody>
          <a:bodyPr wrap="none"/>
          <a:lstStyle/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Greg Lloyd, President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grl</a:t>
            </a:r>
            <a:r>
              <a:rPr lang="en-US" altLang="en-US" sz="2400">
                <a:hlinkClick r:id="rId2"/>
              </a:rPr>
              <a:t>@tractionsoftware.com</a:t>
            </a:r>
            <a:endParaRPr lang="en-US" altLang="en-US" sz="24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(401)-528-1145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Traction Software, Inc.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245 Waterman Street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Suite 309</a:t>
            </a:r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Providence, RI 02906</a:t>
            </a:r>
          </a:p>
          <a:p>
            <a:pPr marL="0" indent="0">
              <a:lnSpc>
                <a:spcPct val="80000"/>
              </a:lnSpc>
              <a:buFontTx/>
              <a:buNone/>
            </a:pPr>
            <a:endParaRPr lang="en-US" altLang="en-US" sz="2400"/>
          </a:p>
          <a:p>
            <a:pPr marL="0" indent="0">
              <a:lnSpc>
                <a:spcPct val="80000"/>
              </a:lnSpc>
              <a:buFontTx/>
              <a:buNone/>
            </a:pPr>
            <a:r>
              <a:rPr lang="en-US" altLang="en-US" sz="2400"/>
              <a:t>www.TractionSoftware.com</a:t>
            </a:r>
          </a:p>
        </p:txBody>
      </p:sp>
      <p:grpSp>
        <p:nvGrpSpPr>
          <p:cNvPr id="288772" name="Group 4">
            <a:extLst>
              <a:ext uri="{FF2B5EF4-FFF2-40B4-BE49-F238E27FC236}">
                <a16:creationId xmlns:a16="http://schemas.microsoft.com/office/drawing/2014/main" id="{1684545F-4B98-6C32-068F-086E16FB7F17}"/>
              </a:ext>
            </a:extLst>
          </p:cNvPr>
          <p:cNvGrpSpPr>
            <a:grpSpLocks/>
          </p:cNvGrpSpPr>
          <p:nvPr/>
        </p:nvGrpSpPr>
        <p:grpSpPr bwMode="auto">
          <a:xfrm>
            <a:off x="838200" y="2362200"/>
            <a:ext cx="3200400" cy="2971800"/>
            <a:chOff x="0" y="1008"/>
            <a:chExt cx="1776" cy="1488"/>
          </a:xfrm>
        </p:grpSpPr>
        <p:grpSp>
          <p:nvGrpSpPr>
            <p:cNvPr id="288773" name="Group 5">
              <a:extLst>
                <a:ext uri="{FF2B5EF4-FFF2-40B4-BE49-F238E27FC236}">
                  <a16:creationId xmlns:a16="http://schemas.microsoft.com/office/drawing/2014/main" id="{39A25121-F034-2773-AA94-B84CD559195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1008"/>
              <a:ext cx="1776" cy="1488"/>
              <a:chOff x="0" y="0"/>
              <a:chExt cx="5760" cy="1287"/>
            </a:xfrm>
          </p:grpSpPr>
          <p:sp>
            <p:nvSpPr>
              <p:cNvPr id="288774" name="Rectangle 6">
                <a:extLst>
                  <a:ext uri="{FF2B5EF4-FFF2-40B4-BE49-F238E27FC236}">
                    <a16:creationId xmlns:a16="http://schemas.microsoft.com/office/drawing/2014/main" id="{165BD32A-E020-47F0-7843-8CC45E2C32C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28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5" name="Rectangle 7">
                <a:extLst>
                  <a:ext uri="{FF2B5EF4-FFF2-40B4-BE49-F238E27FC236}">
                    <a16:creationId xmlns:a16="http://schemas.microsoft.com/office/drawing/2014/main" id="{900A718F-494B-9A4B-FD6B-E106155521E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0"/>
                <a:ext cx="5760" cy="1287"/>
              </a:xfrm>
              <a:prstGeom prst="rect">
                <a:avLst/>
              </a:prstGeom>
              <a:solidFill>
                <a:srgbClr val="333333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r>
                  <a:rPr lang="en-US" altLang="en-US" sz="2400"/>
                  <a:t>  </a:t>
                </a:r>
                <a:r>
                  <a:rPr lang="en-US" altLang="en-US" sz="12800"/>
                  <a:t> </a:t>
                </a:r>
                <a:r>
                  <a:rPr lang="en-US" altLang="en-US" sz="2400"/>
                  <a:t>                              </a:t>
                </a:r>
              </a:p>
            </p:txBody>
          </p:sp>
        </p:grpSp>
        <p:pic>
          <p:nvPicPr>
            <p:cNvPr id="288776" name="Picture 8" descr="Armed with Information">
              <a:extLst>
                <a:ext uri="{FF2B5EF4-FFF2-40B4-BE49-F238E27FC236}">
                  <a16:creationId xmlns:a16="http://schemas.microsoft.com/office/drawing/2014/main" id="{D01975A7-FCB1-7122-604F-F718811D1D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" y="1104"/>
              <a:ext cx="1508" cy="1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>
            <a:extLst>
              <a:ext uri="{FF2B5EF4-FFF2-40B4-BE49-F238E27FC236}">
                <a16:creationId xmlns:a16="http://schemas.microsoft.com/office/drawing/2014/main" id="{237FF7D1-5BA2-CD10-A279-5C2F1D7CA1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Example</a:t>
            </a:r>
          </a:p>
        </p:txBody>
      </p:sp>
      <p:sp>
        <p:nvSpPr>
          <p:cNvPr id="286723" name="Rectangle 3">
            <a:extLst>
              <a:ext uri="{FF2B5EF4-FFF2-40B4-BE49-F238E27FC236}">
                <a16:creationId xmlns:a16="http://schemas.microsoft.com/office/drawing/2014/main" id="{F6109104-6380-EBEA-E132-8C1CEC2051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How Traction TeamPage supports the Competitive Intelligence Process:</a:t>
            </a:r>
          </a:p>
          <a:p>
            <a:pPr lvl="1">
              <a:spcBef>
                <a:spcPct val="60000"/>
              </a:spcBef>
            </a:pPr>
            <a:r>
              <a:rPr lang="en-US" altLang="en-US" sz="2000"/>
              <a:t>Article is discovered and collected (or received via email)</a:t>
            </a:r>
          </a:p>
          <a:p>
            <a:pPr lvl="1"/>
            <a:r>
              <a:rPr lang="en-US" altLang="en-US" sz="2000"/>
              <a:t>Article is labeled and initial comments are added</a:t>
            </a:r>
          </a:p>
          <a:p>
            <a:pPr lvl="1"/>
            <a:r>
              <a:rPr lang="en-US" altLang="en-US" sz="2000"/>
              <a:t>Article is distributed via newsletter and web news page</a:t>
            </a:r>
          </a:p>
          <a:p>
            <a:pPr lvl="1"/>
            <a:r>
              <a:rPr lang="en-US" altLang="en-US" sz="2000"/>
              <a:t>Reader asks a question</a:t>
            </a:r>
          </a:p>
          <a:p>
            <a:pPr lvl="1"/>
            <a:r>
              <a:rPr lang="en-US" altLang="en-US" sz="2000"/>
              <a:t>Analyst writes a response synthesizing relevant information</a:t>
            </a:r>
          </a:p>
          <a:p>
            <a:pPr lvl="1"/>
            <a:r>
              <a:rPr lang="en-US" altLang="en-US" sz="2000"/>
              <a:t>Readers are notified of the response</a:t>
            </a:r>
          </a:p>
          <a:p>
            <a:pPr>
              <a:spcBef>
                <a:spcPct val="60000"/>
              </a:spcBef>
            </a:pPr>
            <a:endParaRPr lang="en-US" altLang="en-US" sz="2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>
            <a:extLst>
              <a:ext uri="{FF2B5EF4-FFF2-40B4-BE49-F238E27FC236}">
                <a16:creationId xmlns:a16="http://schemas.microsoft.com/office/drawing/2014/main" id="{9B88F6C9-B60B-5F82-7C74-8655B32070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Discover and Collect</a:t>
            </a:r>
          </a:p>
        </p:txBody>
      </p:sp>
      <p:sp>
        <p:nvSpPr>
          <p:cNvPr id="193539" name="Rectangle 3">
            <a:extLst>
              <a:ext uri="{FF2B5EF4-FFF2-40B4-BE49-F238E27FC236}">
                <a16:creationId xmlns:a16="http://schemas.microsoft.com/office/drawing/2014/main" id="{8993BA23-431D-118C-F4E7-4B7F35283643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6019800"/>
            <a:ext cx="8763000" cy="457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/>
              <a:t>Find or write relevant information,</a:t>
            </a:r>
            <a:r>
              <a:rPr lang="en-US" altLang="en-US" sz="1800">
                <a:sym typeface="Wingdings" pitchFamily="2" charset="2"/>
              </a:rPr>
              <a:t> publish</a:t>
            </a:r>
            <a:r>
              <a:rPr lang="en-US" altLang="en-US" sz="1800"/>
              <a:t> with Traction Instant Publisher</a:t>
            </a:r>
          </a:p>
        </p:txBody>
      </p:sp>
      <p:pic>
        <p:nvPicPr>
          <p:cNvPr id="193546" name="Picture 10">
            <a:extLst>
              <a:ext uri="{FF2B5EF4-FFF2-40B4-BE49-F238E27FC236}">
                <a16:creationId xmlns:a16="http://schemas.microsoft.com/office/drawing/2014/main" id="{894C5C7C-FB5C-1D68-A4C7-D25134B27268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2209800"/>
            <a:ext cx="3886200" cy="3690938"/>
          </a:xfrm>
          <a:noFill/>
          <a:ln/>
        </p:spPr>
      </p:pic>
      <p:pic>
        <p:nvPicPr>
          <p:cNvPr id="193548" name="Picture 12">
            <a:extLst>
              <a:ext uri="{FF2B5EF4-FFF2-40B4-BE49-F238E27FC236}">
                <a16:creationId xmlns:a16="http://schemas.microsoft.com/office/drawing/2014/main" id="{34D25F22-C083-9503-0F96-06BC4E177424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7600" y="1676400"/>
            <a:ext cx="3657600" cy="3616325"/>
          </a:xfrm>
          <a:noFill/>
          <a:ln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>
            <a:extLst>
              <a:ext uri="{FF2B5EF4-FFF2-40B4-BE49-F238E27FC236}">
                <a16:creationId xmlns:a16="http://schemas.microsoft.com/office/drawing/2014/main" id="{FC5BB48A-F65B-43CE-37BC-283AC3851A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Comment and Label</a:t>
            </a:r>
          </a:p>
        </p:txBody>
      </p:sp>
      <p:sp>
        <p:nvSpPr>
          <p:cNvPr id="269315" name="Rectangle 3">
            <a:extLst>
              <a:ext uri="{FF2B5EF4-FFF2-40B4-BE49-F238E27FC236}">
                <a16:creationId xmlns:a16="http://schemas.microsoft.com/office/drawing/2014/main" id="{7EE892C8-40C5-1699-0CA4-D5946AA8242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905000"/>
            <a:ext cx="3581400" cy="3200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altLang="en-US" sz="2400"/>
              <a:t>	</a:t>
            </a:r>
            <a:r>
              <a:rPr lang="en-US" altLang="en-US" sz="1800"/>
              <a:t>Comments leverage the reading experience for the whole organization.</a:t>
            </a:r>
          </a:p>
          <a:p>
            <a:pPr>
              <a:lnSpc>
                <a:spcPct val="90000"/>
              </a:lnSpc>
              <a:spcBef>
                <a:spcPct val="60000"/>
              </a:spcBef>
            </a:pPr>
            <a:r>
              <a:rPr lang="en-US" altLang="en-US" sz="1800"/>
              <a:t>Apply comments to note relevant industry trends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Add links to related articles within article or comment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Apply labels like “portal” and “data” to call out facts and speed later retrieval</a:t>
            </a:r>
          </a:p>
        </p:txBody>
      </p:sp>
      <p:pic>
        <p:nvPicPr>
          <p:cNvPr id="269316" name="Picture 4">
            <a:extLst>
              <a:ext uri="{FF2B5EF4-FFF2-40B4-BE49-F238E27FC236}">
                <a16:creationId xmlns:a16="http://schemas.microsoft.com/office/drawing/2014/main" id="{66EB4F08-B94E-A7BA-D753-36A4BC1DC4CB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770063"/>
            <a:ext cx="4876800" cy="3640137"/>
          </a:xfrm>
          <a:noFill/>
          <a:ln/>
        </p:spPr>
      </p:pic>
      <p:graphicFrame>
        <p:nvGraphicFramePr>
          <p:cNvPr id="269319" name="Object 7">
            <a:extLst>
              <a:ext uri="{FF2B5EF4-FFF2-40B4-BE49-F238E27FC236}">
                <a16:creationId xmlns:a16="http://schemas.microsoft.com/office/drawing/2014/main" id="{D0FF53EA-EDB1-CC20-97B8-E038B91900A5}"/>
              </a:ext>
            </a:extLst>
          </p:cNvPr>
          <p:cNvGraphicFramePr>
            <a:graphicFrameLocks noChangeAspect="1"/>
          </p:cNvGraphicFramePr>
          <p:nvPr>
            <p:ph sz="quarter" idx="3"/>
          </p:nvPr>
        </p:nvGraphicFramePr>
        <p:xfrm>
          <a:off x="838200" y="5105400"/>
          <a:ext cx="5181600" cy="133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950200" imgH="2044700" progId="Paint.Picture">
                  <p:embed/>
                </p:oleObj>
              </mc:Choice>
              <mc:Fallback>
                <p:oleObj name="Bitmap Image" r:id="rId3" imgW="7950200" imgH="2044700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105400"/>
                        <a:ext cx="5181600" cy="1331913"/>
                      </a:xfrm>
                      <a:prstGeom prst="rect">
                        <a:avLst/>
                      </a:prstGeom>
                      <a:noFill/>
                      <a:ln w="38100" cap="rnd">
                        <a:solidFill>
                          <a:srgbClr val="FFCC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21" name="Line 9">
            <a:extLst>
              <a:ext uri="{FF2B5EF4-FFF2-40B4-BE49-F238E27FC236}">
                <a16:creationId xmlns:a16="http://schemas.microsoft.com/office/drawing/2014/main" id="{2B3EF842-FC94-E413-AC04-69A0B3529F15}"/>
              </a:ext>
            </a:extLst>
          </p:cNvPr>
          <p:cNvSpPr>
            <a:spLocks noChangeShapeType="1"/>
          </p:cNvSpPr>
          <p:nvPr/>
        </p:nvSpPr>
        <p:spPr bwMode="auto">
          <a:xfrm>
            <a:off x="3124200" y="4800600"/>
            <a:ext cx="2286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2" name="Line 10">
            <a:extLst>
              <a:ext uri="{FF2B5EF4-FFF2-40B4-BE49-F238E27FC236}">
                <a16:creationId xmlns:a16="http://schemas.microsoft.com/office/drawing/2014/main" id="{629FF1BB-4F3C-006B-CFEA-B2799B48BA4A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1400" y="3962400"/>
            <a:ext cx="18288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69323" name="Line 11">
            <a:extLst>
              <a:ext uri="{FF2B5EF4-FFF2-40B4-BE49-F238E27FC236}">
                <a16:creationId xmlns:a16="http://schemas.microsoft.com/office/drawing/2014/main" id="{172616D6-6AA4-F3DA-62A9-71C337CEA1BF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3505200"/>
            <a:ext cx="21336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>
            <a:extLst>
              <a:ext uri="{FF2B5EF4-FFF2-40B4-BE49-F238E27FC236}">
                <a16:creationId xmlns:a16="http://schemas.microsoft.com/office/drawing/2014/main" id="{0280D753-716F-3FE2-7F83-BED958EFA6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Publish to News Page and Executive Summary email</a:t>
            </a:r>
          </a:p>
        </p:txBody>
      </p:sp>
      <p:sp>
        <p:nvSpPr>
          <p:cNvPr id="268291" name="Rectangle 3">
            <a:extLst>
              <a:ext uri="{FF2B5EF4-FFF2-40B4-BE49-F238E27FC236}">
                <a16:creationId xmlns:a16="http://schemas.microsoft.com/office/drawing/2014/main" id="{FDAA9F27-C247-5BA7-C62B-FF8B1306B7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5943600"/>
            <a:ext cx="7772400" cy="5334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en-US" sz="1800"/>
              <a:t>Traction publishes to Market Research </a:t>
            </a:r>
            <a:r>
              <a:rPr lang="en-US" altLang="en-US" sz="1800" i="1"/>
              <a:t>News Page</a:t>
            </a:r>
            <a:r>
              <a:rPr lang="en-US" altLang="en-US" sz="1800"/>
              <a:t> and article summary is distributed in Executive Summary email newsletter.</a:t>
            </a:r>
          </a:p>
        </p:txBody>
      </p:sp>
      <p:pic>
        <p:nvPicPr>
          <p:cNvPr id="268293" name="Picture 5">
            <a:extLst>
              <a:ext uri="{FF2B5EF4-FFF2-40B4-BE49-F238E27FC236}">
                <a16:creationId xmlns:a16="http://schemas.microsoft.com/office/drawing/2014/main" id="{5AEDBE8E-67A2-C34F-0F19-89A50E5EDF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3810000" cy="288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2" name="Picture 4">
            <a:extLst>
              <a:ext uri="{FF2B5EF4-FFF2-40B4-BE49-F238E27FC236}">
                <a16:creationId xmlns:a16="http://schemas.microsoft.com/office/drawing/2014/main" id="{00D92ABD-57E1-E79F-8AA3-8DBE9DBEDA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514600"/>
            <a:ext cx="4114800" cy="3341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8294" name="Picture 6">
            <a:extLst>
              <a:ext uri="{FF2B5EF4-FFF2-40B4-BE49-F238E27FC236}">
                <a16:creationId xmlns:a16="http://schemas.microsoft.com/office/drawing/2014/main" id="{F66D7EE3-8F26-9DCE-2FD2-ABECB88D66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828800"/>
            <a:ext cx="4495800" cy="344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461" name="Picture 5">
            <a:extLst>
              <a:ext uri="{FF2B5EF4-FFF2-40B4-BE49-F238E27FC236}">
                <a16:creationId xmlns:a16="http://schemas.microsoft.com/office/drawing/2014/main" id="{C5FBBFCE-8FD1-14CE-0E03-B3D795A8C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4495800" cy="405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5458" name="Rectangle 2">
            <a:extLst>
              <a:ext uri="{FF2B5EF4-FFF2-40B4-BE49-F238E27FC236}">
                <a16:creationId xmlns:a16="http://schemas.microsoft.com/office/drawing/2014/main" id="{88660C29-0346-06AC-7795-9F2472BFB1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Reader Asks a Question</a:t>
            </a:r>
          </a:p>
        </p:txBody>
      </p:sp>
      <p:sp>
        <p:nvSpPr>
          <p:cNvPr id="275459" name="Rectangle 3">
            <a:extLst>
              <a:ext uri="{FF2B5EF4-FFF2-40B4-BE49-F238E27FC236}">
                <a16:creationId xmlns:a16="http://schemas.microsoft.com/office/drawing/2014/main" id="{9CB36FE1-6B11-9640-1FBE-84DECB54A51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0" y="4114800"/>
            <a:ext cx="3733800" cy="2057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/>
              <a:t>Reader clicks through email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Asks a question on paragraph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Applies “To Do” label</a:t>
            </a:r>
          </a:p>
          <a:p>
            <a:pPr>
              <a:lnSpc>
                <a:spcPct val="80000"/>
              </a:lnSpc>
            </a:pPr>
            <a:r>
              <a:rPr lang="en-US" altLang="en-US" sz="1800"/>
              <a:t>“To Do” appears on News Page</a:t>
            </a:r>
          </a:p>
          <a:p>
            <a:pPr>
              <a:lnSpc>
                <a:spcPct val="80000"/>
              </a:lnSpc>
            </a:pPr>
            <a:endParaRPr lang="en-US" altLang="en-US" sz="1800"/>
          </a:p>
        </p:txBody>
      </p:sp>
      <p:sp>
        <p:nvSpPr>
          <p:cNvPr id="275460" name="Rectangle 4">
            <a:extLst>
              <a:ext uri="{FF2B5EF4-FFF2-40B4-BE49-F238E27FC236}">
                <a16:creationId xmlns:a16="http://schemas.microsoft.com/office/drawing/2014/main" id="{D9810FB6-61F0-06F7-0F6B-6F9EA272A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3810000"/>
            <a:ext cx="1219200" cy="304800"/>
          </a:xfrm>
          <a:prstGeom prst="rect">
            <a:avLst/>
          </a:prstGeom>
          <a:solidFill>
            <a:srgbClr val="FFFF99">
              <a:alpha val="50000"/>
            </a:srgbClr>
          </a:solidFill>
          <a:ln w="31750" cap="rnd">
            <a:solidFill>
              <a:srgbClr val="FFCC00"/>
            </a:solidFill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5464" name="Line 8">
            <a:extLst>
              <a:ext uri="{FF2B5EF4-FFF2-40B4-BE49-F238E27FC236}">
                <a16:creationId xmlns:a16="http://schemas.microsoft.com/office/drawing/2014/main" id="{CBE41D6C-2B5B-E1E3-F8E0-0233B14AC7D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2590800"/>
            <a:ext cx="1752600" cy="1219200"/>
          </a:xfrm>
          <a:prstGeom prst="line">
            <a:avLst/>
          </a:prstGeom>
          <a:noFill/>
          <a:ln w="31750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275465" name="Object 9">
            <a:extLst>
              <a:ext uri="{FF2B5EF4-FFF2-40B4-BE49-F238E27FC236}">
                <a16:creationId xmlns:a16="http://schemas.microsoft.com/office/drawing/2014/main" id="{C79255A3-B4CF-0BEF-4C9A-8B26289FDA17}"/>
              </a:ext>
            </a:extLst>
          </p:cNvPr>
          <p:cNvGraphicFramePr>
            <a:graphicFrameLocks noChangeAspect="1"/>
          </p:cNvGraphicFramePr>
          <p:nvPr>
            <p:ph sz="half" idx="2"/>
          </p:nvPr>
        </p:nvGraphicFramePr>
        <p:xfrm>
          <a:off x="5867400" y="1676400"/>
          <a:ext cx="2181225" cy="183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2908300" imgH="2451100" progId="Paint.Picture">
                  <p:embed/>
                </p:oleObj>
              </mc:Choice>
              <mc:Fallback>
                <p:oleObj name="Bitmap Image" r:id="rId3" imgW="2908300" imgH="2451100" progId="Paint.Picture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1676400"/>
                        <a:ext cx="2181225" cy="1838325"/>
                      </a:xfrm>
                      <a:prstGeom prst="rect">
                        <a:avLst/>
                      </a:prstGeom>
                      <a:noFill/>
                      <a:ln w="31750" cap="rnd">
                        <a:solidFill>
                          <a:srgbClr val="FFCC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>
            <a:extLst>
              <a:ext uri="{FF2B5EF4-FFF2-40B4-BE49-F238E27FC236}">
                <a16:creationId xmlns:a16="http://schemas.microsoft.com/office/drawing/2014/main" id="{4589979D-E095-F579-BC6C-01E4E65B1E3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Response (1 of 2)</a:t>
            </a:r>
          </a:p>
        </p:txBody>
      </p:sp>
      <p:sp>
        <p:nvSpPr>
          <p:cNvPr id="276483" name="Rectangle 3">
            <a:extLst>
              <a:ext uri="{FF2B5EF4-FFF2-40B4-BE49-F238E27FC236}">
                <a16:creationId xmlns:a16="http://schemas.microsoft.com/office/drawing/2014/main" id="{621B6F10-1C94-95B1-54B7-71CE13CF117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791200"/>
            <a:ext cx="7772400" cy="1066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Researcher searches for all articles with the “portal” label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Traction displays articles in </a:t>
            </a:r>
            <a:r>
              <a:rPr lang="en-US" altLang="en-US" sz="1800" i="1"/>
              <a:t>Brief</a:t>
            </a:r>
            <a:r>
              <a:rPr lang="en-US" altLang="en-US" sz="1800"/>
              <a:t> view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Researcher captures references in Traction </a:t>
            </a:r>
            <a:r>
              <a:rPr lang="en-US" altLang="en-US" sz="1800" i="1"/>
              <a:t>Collector</a:t>
            </a:r>
          </a:p>
        </p:txBody>
      </p:sp>
      <p:pic>
        <p:nvPicPr>
          <p:cNvPr id="276484" name="Picture 4">
            <a:extLst>
              <a:ext uri="{FF2B5EF4-FFF2-40B4-BE49-F238E27FC236}">
                <a16:creationId xmlns:a16="http://schemas.microsoft.com/office/drawing/2014/main" id="{0E542B35-69BE-C6C8-E017-7556F17A86C1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01788"/>
            <a:ext cx="4191000" cy="4037012"/>
          </a:xfrm>
          <a:noFill/>
          <a:ln/>
        </p:spPr>
      </p:pic>
      <p:pic>
        <p:nvPicPr>
          <p:cNvPr id="276486" name="Picture 6">
            <a:extLst>
              <a:ext uri="{FF2B5EF4-FFF2-40B4-BE49-F238E27FC236}">
                <a16:creationId xmlns:a16="http://schemas.microsoft.com/office/drawing/2014/main" id="{E14944B7-2F1C-9F4C-7F5B-F3BBD5AE5748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2133600"/>
            <a:ext cx="4724400" cy="2327275"/>
          </a:xfrm>
          <a:noFill/>
          <a:ln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70" name="Rectangle 18">
            <a:extLst>
              <a:ext uri="{FF2B5EF4-FFF2-40B4-BE49-F238E27FC236}">
                <a16:creationId xmlns:a16="http://schemas.microsoft.com/office/drawing/2014/main" id="{2629CF7F-DE07-96FE-407D-873ADAEABBB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Research Response (2 of 2)</a:t>
            </a:r>
          </a:p>
        </p:txBody>
      </p:sp>
      <p:sp>
        <p:nvSpPr>
          <p:cNvPr id="279555" name="Rectangle 3">
            <a:extLst>
              <a:ext uri="{FF2B5EF4-FFF2-40B4-BE49-F238E27FC236}">
                <a16:creationId xmlns:a16="http://schemas.microsoft.com/office/drawing/2014/main" id="{C0780394-F23C-B88F-A551-B8641E91E70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4572000"/>
            <a:ext cx="3505200" cy="1981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1800"/>
              <a:t>A new bulleted list is created from the Collector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Research response is written and published</a:t>
            </a:r>
          </a:p>
          <a:p>
            <a:pPr>
              <a:lnSpc>
                <a:spcPct val="90000"/>
              </a:lnSpc>
            </a:pPr>
            <a:r>
              <a:rPr lang="en-US" altLang="en-US" sz="1800"/>
              <a:t>And marked Done on the project News Page</a:t>
            </a:r>
          </a:p>
        </p:txBody>
      </p:sp>
      <p:pic>
        <p:nvPicPr>
          <p:cNvPr id="279568" name="Picture 16">
            <a:extLst>
              <a:ext uri="{FF2B5EF4-FFF2-40B4-BE49-F238E27FC236}">
                <a16:creationId xmlns:a16="http://schemas.microsoft.com/office/drawing/2014/main" id="{4EDD7E31-5EE5-5A36-64E2-0A3864DA2329}"/>
              </a:ext>
            </a:extLst>
          </p:cNvPr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1905000"/>
            <a:ext cx="3276600" cy="22240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79569" name="Picture 17">
            <a:extLst>
              <a:ext uri="{FF2B5EF4-FFF2-40B4-BE49-F238E27FC236}">
                <a16:creationId xmlns:a16="http://schemas.microsoft.com/office/drawing/2014/main" id="{B36D939F-F64C-A119-6105-096B433FE87D}"/>
              </a:ext>
            </a:extLst>
          </p:cNvPr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1752600"/>
            <a:ext cx="3886200" cy="3756025"/>
          </a:xfrm>
          <a:noFill/>
          <a:ln/>
        </p:spPr>
      </p:pic>
      <p:graphicFrame>
        <p:nvGraphicFramePr>
          <p:cNvPr id="279572" name="Object 20">
            <a:extLst>
              <a:ext uri="{FF2B5EF4-FFF2-40B4-BE49-F238E27FC236}">
                <a16:creationId xmlns:a16="http://schemas.microsoft.com/office/drawing/2014/main" id="{43738509-E164-1490-84EE-F40BD056DF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343400" y="5635625"/>
          <a:ext cx="1905000" cy="109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149600" imgH="1803400" progId="Paint.Picture">
                  <p:embed/>
                </p:oleObj>
              </mc:Choice>
              <mc:Fallback>
                <p:oleObj name="Bitmap Image" r:id="rId4" imgW="3149600" imgH="1803400" progId="Paint.Picture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3400" y="5635625"/>
                        <a:ext cx="1905000" cy="1092200"/>
                      </a:xfrm>
                      <a:prstGeom prst="rect">
                        <a:avLst/>
                      </a:prstGeom>
                      <a:noFill/>
                      <a:ln w="31750" cap="rnd">
                        <a:solidFill>
                          <a:srgbClr val="FF9900"/>
                        </a:solidFill>
                        <a:prstDash val="sysDot"/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9573" name="Line 21">
            <a:extLst>
              <a:ext uri="{FF2B5EF4-FFF2-40B4-BE49-F238E27FC236}">
                <a16:creationId xmlns:a16="http://schemas.microsoft.com/office/drawing/2014/main" id="{CEBB58CE-2FD6-83AD-7548-9E686BBEEC2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33800" y="3810000"/>
            <a:ext cx="10668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74" name="Line 22">
            <a:extLst>
              <a:ext uri="{FF2B5EF4-FFF2-40B4-BE49-F238E27FC236}">
                <a16:creationId xmlns:a16="http://schemas.microsoft.com/office/drawing/2014/main" id="{8E08DFBA-5FBA-15BB-E717-0E18FF561C60}"/>
              </a:ext>
            </a:extLst>
          </p:cNvPr>
          <p:cNvSpPr>
            <a:spLocks noChangeShapeType="1"/>
          </p:cNvSpPr>
          <p:nvPr/>
        </p:nvSpPr>
        <p:spPr bwMode="auto">
          <a:xfrm>
            <a:off x="3505200" y="59436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9576" name="Line 24">
            <a:extLst>
              <a:ext uri="{FF2B5EF4-FFF2-40B4-BE49-F238E27FC236}">
                <a16:creationId xmlns:a16="http://schemas.microsoft.com/office/drawing/2014/main" id="{A2B2C896-2C61-078F-B481-19B396C015C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24200" y="4038600"/>
            <a:ext cx="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>
            <a:extLst>
              <a:ext uri="{FF2B5EF4-FFF2-40B4-BE49-F238E27FC236}">
                <a16:creationId xmlns:a16="http://schemas.microsoft.com/office/drawing/2014/main" id="{5C9E0FB9-89CC-11C5-435F-2A2F8486E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Notification</a:t>
            </a:r>
          </a:p>
        </p:txBody>
      </p:sp>
      <p:sp>
        <p:nvSpPr>
          <p:cNvPr id="284675" name="Rectangle 3">
            <a:extLst>
              <a:ext uri="{FF2B5EF4-FFF2-40B4-BE49-F238E27FC236}">
                <a16:creationId xmlns:a16="http://schemas.microsoft.com/office/drawing/2014/main" id="{80FA6468-6874-492B-60E3-B677461AE96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1800"/>
              <a:t>Readers learn about the response by:</a:t>
            </a:r>
          </a:p>
          <a:p>
            <a:pPr>
              <a:spcBef>
                <a:spcPct val="60000"/>
              </a:spcBef>
            </a:pPr>
            <a:r>
              <a:rPr lang="en-US" altLang="en-US" sz="1800"/>
              <a:t>Email to the person who asked the question, directly from Traction</a:t>
            </a:r>
          </a:p>
          <a:p>
            <a:r>
              <a:rPr lang="en-US" altLang="en-US" sz="1800"/>
              <a:t>Executive Summary email</a:t>
            </a:r>
          </a:p>
          <a:p>
            <a:r>
              <a:rPr lang="en-US" altLang="en-US" sz="1800"/>
              <a:t>Traction Front Page / News Page</a:t>
            </a:r>
          </a:p>
          <a:p>
            <a:r>
              <a:rPr lang="en-US" altLang="en-US" sz="1800"/>
              <a:t>Recent Entries sidebar</a:t>
            </a:r>
          </a:p>
          <a:p>
            <a:r>
              <a:rPr lang="en-US" altLang="en-US" sz="1800"/>
              <a:t>Traction generated PDF briefing book</a:t>
            </a:r>
          </a:p>
          <a:p>
            <a:pPr lvl="1"/>
            <a:endParaRPr lang="en-US" altLang="en-US" sz="1800"/>
          </a:p>
        </p:txBody>
      </p:sp>
      <p:pic>
        <p:nvPicPr>
          <p:cNvPr id="284676" name="Picture 4">
            <a:extLst>
              <a:ext uri="{FF2B5EF4-FFF2-40B4-BE49-F238E27FC236}">
                <a16:creationId xmlns:a16="http://schemas.microsoft.com/office/drawing/2014/main" id="{239825E4-4636-1152-C029-816734FD0EA9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95800" y="1981200"/>
            <a:ext cx="4419600" cy="3544888"/>
          </a:xfrm>
          <a:noFill/>
          <a:ln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>
            <a:extLst>
              <a:ext uri="{FF2B5EF4-FFF2-40B4-BE49-F238E27FC236}">
                <a16:creationId xmlns:a16="http://schemas.microsoft.com/office/drawing/2014/main" id="{C8997998-BD49-72F7-71FE-7F1D257F1A3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Connecting to other Teams</a:t>
            </a:r>
          </a:p>
        </p:txBody>
      </p:sp>
      <p:sp>
        <p:nvSpPr>
          <p:cNvPr id="290819" name="Rectangle 3">
            <a:extLst>
              <a:ext uri="{FF2B5EF4-FFF2-40B4-BE49-F238E27FC236}">
                <a16:creationId xmlns:a16="http://schemas.microsoft.com/office/drawing/2014/main" id="{6B5B17CB-4707-DFB7-106C-DA87A1A269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Flag information into TeamPage projects for downstream teams</a:t>
            </a:r>
          </a:p>
          <a:p>
            <a:pPr>
              <a:lnSpc>
                <a:spcPct val="80000"/>
              </a:lnSpc>
              <a:spcBef>
                <a:spcPct val="60000"/>
              </a:spcBef>
            </a:pPr>
            <a:r>
              <a:rPr lang="en-US" altLang="en-US" sz="2400"/>
              <a:t>Traction becomes a communication hub for:</a:t>
            </a:r>
          </a:p>
          <a:p>
            <a:pPr lvl="1">
              <a:lnSpc>
                <a:spcPct val="80000"/>
              </a:lnSpc>
              <a:spcBef>
                <a:spcPct val="60000"/>
              </a:spcBef>
            </a:pPr>
            <a:r>
              <a:rPr lang="en-US" altLang="en-US" sz="2000"/>
              <a:t>Exception reporting and key action tracking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Strategic planning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White papers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Program or Product Management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Engineering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Customer account teams</a:t>
            </a:r>
          </a:p>
          <a:p>
            <a:pPr lvl="1">
              <a:lnSpc>
                <a:spcPct val="80000"/>
              </a:lnSpc>
            </a:pPr>
            <a:r>
              <a:rPr lang="en-US" altLang="en-US" sz="2000"/>
              <a:t>First responders and warfighters (ops log)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en-US" altLang="en-US" sz="2000"/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450" name="Rectangle 2">
            <a:extLst>
              <a:ext uri="{FF2B5EF4-FFF2-40B4-BE49-F238E27FC236}">
                <a16:creationId xmlns:a16="http://schemas.microsoft.com/office/drawing/2014/main" id="{BF7D509C-6E8B-F7DA-D812-E590E176EA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All Social Software is for Groups</a:t>
            </a:r>
          </a:p>
        </p:txBody>
      </p:sp>
      <p:sp>
        <p:nvSpPr>
          <p:cNvPr id="360452" name="Rectangle 4">
            <a:extLst>
              <a:ext uri="{FF2B5EF4-FFF2-40B4-BE49-F238E27FC236}">
                <a16:creationId xmlns:a16="http://schemas.microsoft.com/office/drawing/2014/main" id="{A8E6B787-E2B6-E9AA-6A9E-2ACF67FE470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/>
              <a:t>But not always Groups with a Goal</a:t>
            </a:r>
          </a:p>
          <a:p>
            <a:r>
              <a:rPr lang="en-US" altLang="en-US" sz="2800"/>
              <a:t>Weblogs: Often “Individuals with an Attitude”</a:t>
            </a:r>
          </a:p>
          <a:p>
            <a:pPr lvl="1"/>
            <a:r>
              <a:rPr lang="en-US" altLang="en-US" sz="2400"/>
              <a:t>Championing each personal voice </a:t>
            </a:r>
          </a:p>
          <a:p>
            <a:pPr lvl="1"/>
            <a:r>
              <a:rPr lang="en-US" altLang="en-US" sz="2400"/>
              <a:t>Conversing publicly, by citing each others writings</a:t>
            </a:r>
          </a:p>
          <a:p>
            <a:pPr lvl="1"/>
            <a:r>
              <a:rPr lang="en-US" altLang="en-US" sz="2400"/>
              <a:t>Creating streams of thought and opinion that can be aggregated, bottom up</a:t>
            </a:r>
          </a:p>
          <a:p>
            <a:pPr lvl="1"/>
            <a:r>
              <a:rPr lang="en-US" altLang="en-US" sz="2400"/>
              <a:t>Organized by Author over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604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04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04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04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0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04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>
            <a:extLst>
              <a:ext uri="{FF2B5EF4-FFF2-40B4-BE49-F238E27FC236}">
                <a16:creationId xmlns:a16="http://schemas.microsoft.com/office/drawing/2014/main" id="{3D1C875E-8980-BD70-99AB-B22F3F9F38F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How is Traction structured?</a:t>
            </a:r>
          </a:p>
        </p:txBody>
      </p:sp>
      <p:sp>
        <p:nvSpPr>
          <p:cNvPr id="343043" name="Rectangle 3">
            <a:extLst>
              <a:ext uri="{FF2B5EF4-FFF2-40B4-BE49-F238E27FC236}">
                <a16:creationId xmlns:a16="http://schemas.microsoft.com/office/drawing/2014/main" id="{C17FE46B-F0DA-761A-8916-26E03FE48FBE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2133600"/>
            <a:ext cx="6019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/>
              <a:t>Journal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By Project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By Label 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Labels belong to projects</a:t>
            </a:r>
          </a:p>
          <a:p>
            <a:pPr lvl="1">
              <a:lnSpc>
                <a:spcPct val="90000"/>
              </a:lnSpc>
              <a:buFontTx/>
              <a:buNone/>
            </a:pPr>
            <a:r>
              <a:rPr lang="en-US" altLang="en-US" sz="2000"/>
              <a:t> 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Projects are permissioned spaces for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Group of people (i.e. Board)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Subject of Interest (i.e. Market Research)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Temporal Project (i.e. ProductAlpha)</a:t>
            </a:r>
          </a:p>
          <a:p>
            <a:pPr>
              <a:lnSpc>
                <a:spcPct val="90000"/>
              </a:lnSpc>
            </a:pPr>
            <a:r>
              <a:rPr lang="en-US" altLang="en-US" sz="2400"/>
              <a:t>Project permissions include</a:t>
            </a:r>
          </a:p>
          <a:p>
            <a:pPr lvl="1">
              <a:lnSpc>
                <a:spcPct val="90000"/>
              </a:lnSpc>
            </a:pPr>
            <a:r>
              <a:rPr lang="en-US" altLang="en-US" sz="2000"/>
              <a:t>Write, Read, Apply label, Define label, Erase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en-US" sz="2400"/>
          </a:p>
        </p:txBody>
      </p:sp>
      <p:pic>
        <p:nvPicPr>
          <p:cNvPr id="343044" name="Picture 4">
            <a:extLst>
              <a:ext uri="{FF2B5EF4-FFF2-40B4-BE49-F238E27FC236}">
                <a16:creationId xmlns:a16="http://schemas.microsoft.com/office/drawing/2014/main" id="{E219A902-1C5B-C308-344F-E8336B53A77C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600200"/>
            <a:ext cx="3048000" cy="2419350"/>
          </a:xfrm>
          <a:noFill/>
          <a:ln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Text Box 2">
            <a:extLst>
              <a:ext uri="{FF2B5EF4-FFF2-40B4-BE49-F238E27FC236}">
                <a16:creationId xmlns:a16="http://schemas.microsoft.com/office/drawing/2014/main" id="{74EE9C93-7D40-144E-7281-EFFF48D64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843088"/>
            <a:ext cx="1390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44067" name="Text Box 3">
            <a:extLst>
              <a:ext uri="{FF2B5EF4-FFF2-40B4-BE49-F238E27FC236}">
                <a16:creationId xmlns:a16="http://schemas.microsoft.com/office/drawing/2014/main" id="{62EABD2C-963D-FD59-0C16-7E203EA79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256088"/>
            <a:ext cx="1312863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To do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Done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Prospect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Competitor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Feedback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4068" name="Text Box 4">
            <a:extLst>
              <a:ext uri="{FF2B5EF4-FFF2-40B4-BE49-F238E27FC236}">
                <a16:creationId xmlns:a16="http://schemas.microsoft.com/office/drawing/2014/main" id="{359E7652-0FBE-C5DC-765A-60100278C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256088"/>
            <a:ext cx="149066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4069" name="Rectangle 5">
            <a:extLst>
              <a:ext uri="{FF2B5EF4-FFF2-40B4-BE49-F238E27FC236}">
                <a16:creationId xmlns:a16="http://schemas.microsoft.com/office/drawing/2014/main" id="{79FE445B-468D-5A7E-55F2-23D1415F5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Example: Sales Project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Text Box 2">
            <a:extLst>
              <a:ext uri="{FF2B5EF4-FFF2-40B4-BE49-F238E27FC236}">
                <a16:creationId xmlns:a16="http://schemas.microsoft.com/office/drawing/2014/main" id="{DE2F753A-1C51-3B86-B4B8-651B36E8DD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843088"/>
            <a:ext cx="1390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45091" name="Text Box 3">
            <a:extLst>
              <a:ext uri="{FF2B5EF4-FFF2-40B4-BE49-F238E27FC236}">
                <a16:creationId xmlns:a16="http://schemas.microsoft.com/office/drawing/2014/main" id="{58E8D377-CA61-58BB-D346-4761F0CD52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256088"/>
            <a:ext cx="1711325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5092" name="Text Box 4">
            <a:extLst>
              <a:ext uri="{FF2B5EF4-FFF2-40B4-BE49-F238E27FC236}">
                <a16:creationId xmlns:a16="http://schemas.microsoft.com/office/drawing/2014/main" id="{99FA18D0-230B-BC2E-C50B-C7431D72E0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256088"/>
            <a:ext cx="149066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1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2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3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4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5093" name="Rectangle 5">
            <a:extLst>
              <a:ext uri="{FF2B5EF4-FFF2-40B4-BE49-F238E27FC236}">
                <a16:creationId xmlns:a16="http://schemas.microsoft.com/office/drawing/2014/main" id="{6A14F6F9-BCDC-B3BE-6558-328CAD889B4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>
                <a:solidFill>
                  <a:schemeClr val="tx1"/>
                </a:solidFill>
              </a:rPr>
              <a:t>Labels Belong to Projects</a:t>
            </a:r>
          </a:p>
        </p:txBody>
      </p:sp>
      <p:cxnSp>
        <p:nvCxnSpPr>
          <p:cNvPr id="345094" name="AutoShape 6">
            <a:extLst>
              <a:ext uri="{FF2B5EF4-FFF2-40B4-BE49-F238E27FC236}">
                <a16:creationId xmlns:a16="http://schemas.microsoft.com/office/drawing/2014/main" id="{B79890C6-A42E-9B70-F6FF-10CE2EA4B0AF}"/>
              </a:ext>
            </a:extLst>
          </p:cNvPr>
          <p:cNvCxnSpPr>
            <a:cxnSpLocks noChangeShapeType="1"/>
            <a:stCxn id="345091" idx="0"/>
          </p:cNvCxnSpPr>
          <p:nvPr/>
        </p:nvCxnSpPr>
        <p:spPr bwMode="auto">
          <a:xfrm flipV="1">
            <a:off x="2516188" y="2819400"/>
            <a:ext cx="1293812" cy="14366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Text Box 2">
            <a:extLst>
              <a:ext uri="{FF2B5EF4-FFF2-40B4-BE49-F238E27FC236}">
                <a16:creationId xmlns:a16="http://schemas.microsoft.com/office/drawing/2014/main" id="{F33C2CF8-ED52-BAB6-2A93-47C1FF7B9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843088"/>
            <a:ext cx="1390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46115" name="Text Box 3">
            <a:extLst>
              <a:ext uri="{FF2B5EF4-FFF2-40B4-BE49-F238E27FC236}">
                <a16:creationId xmlns:a16="http://schemas.microsoft.com/office/drawing/2014/main" id="{7C7C5C69-B132-A7C6-E68D-5748B3A4DD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256088"/>
            <a:ext cx="1711325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6116" name="Text Box 4">
            <a:extLst>
              <a:ext uri="{FF2B5EF4-FFF2-40B4-BE49-F238E27FC236}">
                <a16:creationId xmlns:a16="http://schemas.microsoft.com/office/drawing/2014/main" id="{326F09BA-2CB7-3AA4-98D7-8FD19AE728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256088"/>
            <a:ext cx="149066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Sales1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Sales2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Sales3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Sales4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6117" name="Rectangle 5">
            <a:extLst>
              <a:ext uri="{FF2B5EF4-FFF2-40B4-BE49-F238E27FC236}">
                <a16:creationId xmlns:a16="http://schemas.microsoft.com/office/drawing/2014/main" id="{71CCBBA3-3348-5B27-1260-1CBF134B55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Articles Belong to Projects</a:t>
            </a:r>
          </a:p>
        </p:txBody>
      </p:sp>
      <p:cxnSp>
        <p:nvCxnSpPr>
          <p:cNvPr id="346118" name="AutoShape 6">
            <a:extLst>
              <a:ext uri="{FF2B5EF4-FFF2-40B4-BE49-F238E27FC236}">
                <a16:creationId xmlns:a16="http://schemas.microsoft.com/office/drawing/2014/main" id="{BA3771DE-2DD9-B9E2-55D1-45A215E89518}"/>
              </a:ext>
            </a:extLst>
          </p:cNvPr>
          <p:cNvCxnSpPr>
            <a:cxnSpLocks noChangeShapeType="1"/>
            <a:stCxn id="346115" idx="0"/>
          </p:cNvCxnSpPr>
          <p:nvPr/>
        </p:nvCxnSpPr>
        <p:spPr bwMode="auto">
          <a:xfrm flipV="1">
            <a:off x="2516188" y="2819400"/>
            <a:ext cx="1293812" cy="14366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6119" name="Line 7">
            <a:extLst>
              <a:ext uri="{FF2B5EF4-FFF2-40B4-BE49-F238E27FC236}">
                <a16:creationId xmlns:a16="http://schemas.microsoft.com/office/drawing/2014/main" id="{91F4A274-F0D6-5DA4-AD6E-C6C0361E620E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895600"/>
            <a:ext cx="1143000" cy="1371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Text Box 2">
            <a:extLst>
              <a:ext uri="{FF2B5EF4-FFF2-40B4-BE49-F238E27FC236}">
                <a16:creationId xmlns:a16="http://schemas.microsoft.com/office/drawing/2014/main" id="{362426A6-984D-0487-1D01-F2262EDD39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843088"/>
            <a:ext cx="1390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47139" name="Text Box 3">
            <a:extLst>
              <a:ext uri="{FF2B5EF4-FFF2-40B4-BE49-F238E27FC236}">
                <a16:creationId xmlns:a16="http://schemas.microsoft.com/office/drawing/2014/main" id="{B29ACF18-FBFF-4F9D-F1BF-63CE842FD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256088"/>
            <a:ext cx="1711325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7140" name="Text Box 4">
            <a:extLst>
              <a:ext uri="{FF2B5EF4-FFF2-40B4-BE49-F238E27FC236}">
                <a16:creationId xmlns:a16="http://schemas.microsoft.com/office/drawing/2014/main" id="{054D5B8A-63E3-428C-7B34-C70D711874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256088"/>
            <a:ext cx="1490663" cy="158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Sales1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Sales2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Sales3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Sales4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7141" name="Rectangle 5">
            <a:extLst>
              <a:ext uri="{FF2B5EF4-FFF2-40B4-BE49-F238E27FC236}">
                <a16:creationId xmlns:a16="http://schemas.microsoft.com/office/drawing/2014/main" id="{4D5BB8F8-2364-A395-5E2D-827A67BC38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Labels are applied to Articles</a:t>
            </a:r>
          </a:p>
        </p:txBody>
      </p:sp>
      <p:cxnSp>
        <p:nvCxnSpPr>
          <p:cNvPr id="347142" name="AutoShape 6">
            <a:extLst>
              <a:ext uri="{FF2B5EF4-FFF2-40B4-BE49-F238E27FC236}">
                <a16:creationId xmlns:a16="http://schemas.microsoft.com/office/drawing/2014/main" id="{912B521F-D653-1F3E-7102-BCDC4A53BE83}"/>
              </a:ext>
            </a:extLst>
          </p:cNvPr>
          <p:cNvCxnSpPr>
            <a:cxnSpLocks noChangeShapeType="1"/>
            <a:stCxn id="347139" idx="0"/>
          </p:cNvCxnSpPr>
          <p:nvPr/>
        </p:nvCxnSpPr>
        <p:spPr bwMode="auto">
          <a:xfrm flipV="1">
            <a:off x="2516188" y="2819400"/>
            <a:ext cx="1293812" cy="14366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7143" name="Line 7">
            <a:extLst>
              <a:ext uri="{FF2B5EF4-FFF2-40B4-BE49-F238E27FC236}">
                <a16:creationId xmlns:a16="http://schemas.microsoft.com/office/drawing/2014/main" id="{225DAE15-F122-D26C-9791-FCBCE2D2B07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895600"/>
            <a:ext cx="1143000" cy="1371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7144" name="Line 8">
            <a:extLst>
              <a:ext uri="{FF2B5EF4-FFF2-40B4-BE49-F238E27FC236}">
                <a16:creationId xmlns:a16="http://schemas.microsoft.com/office/drawing/2014/main" id="{9F7D99D2-F7CF-B119-F6B5-8E1AA57E025F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4958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Text Box 2">
            <a:extLst>
              <a:ext uri="{FF2B5EF4-FFF2-40B4-BE49-F238E27FC236}">
                <a16:creationId xmlns:a16="http://schemas.microsoft.com/office/drawing/2014/main" id="{155AF116-9364-A682-067F-927B9D69CB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843088"/>
            <a:ext cx="1390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48163" name="Text Box 3">
            <a:extLst>
              <a:ext uri="{FF2B5EF4-FFF2-40B4-BE49-F238E27FC236}">
                <a16:creationId xmlns:a16="http://schemas.microsoft.com/office/drawing/2014/main" id="{2970A8AA-DD20-C943-689D-75544637E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256088"/>
            <a:ext cx="1711325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8164" name="Text Box 4">
            <a:extLst>
              <a:ext uri="{FF2B5EF4-FFF2-40B4-BE49-F238E27FC236}">
                <a16:creationId xmlns:a16="http://schemas.microsoft.com/office/drawing/2014/main" id="{9D0DBFD7-3561-34D3-AEA3-E858E1BB3B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256088"/>
            <a:ext cx="2016125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Sales1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    First paragraph…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    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    Second paragraph…</a:t>
            </a:r>
          </a:p>
          <a:p>
            <a:endParaRPr lang="en-US" altLang="en-US" sz="1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Sales2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Sales3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Sales4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8165" name="Rectangle 5">
            <a:extLst>
              <a:ext uri="{FF2B5EF4-FFF2-40B4-BE49-F238E27FC236}">
                <a16:creationId xmlns:a16="http://schemas.microsoft.com/office/drawing/2014/main" id="{07B5B1FF-6D46-A967-5AA4-64969DD06F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Any number of Labels can be applied to an Article </a:t>
            </a:r>
            <a:br>
              <a:rPr lang="en-US" altLang="en-US" sz="4000"/>
            </a:br>
            <a:r>
              <a:rPr lang="en-US" altLang="en-US" sz="2000"/>
              <a:t>(paragraph grain)</a:t>
            </a:r>
            <a:endParaRPr lang="en-US" altLang="en-US" sz="5400"/>
          </a:p>
        </p:txBody>
      </p:sp>
      <p:cxnSp>
        <p:nvCxnSpPr>
          <p:cNvPr id="348166" name="AutoShape 6">
            <a:extLst>
              <a:ext uri="{FF2B5EF4-FFF2-40B4-BE49-F238E27FC236}">
                <a16:creationId xmlns:a16="http://schemas.microsoft.com/office/drawing/2014/main" id="{A4D9659F-8EB1-3A67-A732-5A278D1405C6}"/>
              </a:ext>
            </a:extLst>
          </p:cNvPr>
          <p:cNvCxnSpPr>
            <a:cxnSpLocks noChangeShapeType="1"/>
            <a:stCxn id="348163" idx="0"/>
          </p:cNvCxnSpPr>
          <p:nvPr/>
        </p:nvCxnSpPr>
        <p:spPr bwMode="auto">
          <a:xfrm flipV="1">
            <a:off x="2516188" y="2819400"/>
            <a:ext cx="1293812" cy="14366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8167" name="Line 7">
            <a:extLst>
              <a:ext uri="{FF2B5EF4-FFF2-40B4-BE49-F238E27FC236}">
                <a16:creationId xmlns:a16="http://schemas.microsoft.com/office/drawing/2014/main" id="{826373C1-2E75-0797-8A42-D05CAC3AD10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895600"/>
            <a:ext cx="1143000" cy="1371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68" name="Line 8">
            <a:extLst>
              <a:ext uri="{FF2B5EF4-FFF2-40B4-BE49-F238E27FC236}">
                <a16:creationId xmlns:a16="http://schemas.microsoft.com/office/drawing/2014/main" id="{1805039F-4BCA-2B38-5677-2C756FAC6A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800600"/>
            <a:ext cx="26670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69" name="Line 9">
            <a:extLst>
              <a:ext uri="{FF2B5EF4-FFF2-40B4-BE49-F238E27FC236}">
                <a16:creationId xmlns:a16="http://schemas.microsoft.com/office/drawing/2014/main" id="{7A2A4B4D-D178-9666-24A9-67D2DE9E8B01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800600"/>
            <a:ext cx="2667000" cy="609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70" name="Line 10">
            <a:extLst>
              <a:ext uri="{FF2B5EF4-FFF2-40B4-BE49-F238E27FC236}">
                <a16:creationId xmlns:a16="http://schemas.microsoft.com/office/drawing/2014/main" id="{4B25D9CF-64FA-4C68-05CD-26E00EAE03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5105400"/>
            <a:ext cx="2438400" cy="1524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71" name="Line 11">
            <a:extLst>
              <a:ext uri="{FF2B5EF4-FFF2-40B4-BE49-F238E27FC236}">
                <a16:creationId xmlns:a16="http://schemas.microsoft.com/office/drawing/2014/main" id="{A362B38A-B370-9FB1-CE21-29D1D1E5078C}"/>
              </a:ext>
            </a:extLst>
          </p:cNvPr>
          <p:cNvSpPr>
            <a:spLocks noChangeShapeType="1"/>
          </p:cNvSpPr>
          <p:nvPr/>
        </p:nvSpPr>
        <p:spPr bwMode="auto">
          <a:xfrm>
            <a:off x="3352800" y="5486400"/>
            <a:ext cx="2286000" cy="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72" name="Line 12">
            <a:extLst>
              <a:ext uri="{FF2B5EF4-FFF2-40B4-BE49-F238E27FC236}">
                <a16:creationId xmlns:a16="http://schemas.microsoft.com/office/drawing/2014/main" id="{A3E5150E-F731-4ABB-3CC3-16B597294038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6600" y="5715000"/>
            <a:ext cx="2209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173" name="Line 13">
            <a:extLst>
              <a:ext uri="{FF2B5EF4-FFF2-40B4-BE49-F238E27FC236}">
                <a16:creationId xmlns:a16="http://schemas.microsoft.com/office/drawing/2014/main" id="{6D61672C-271D-23B7-0963-BE38FF997AF7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4958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Text Box 2">
            <a:extLst>
              <a:ext uri="{FF2B5EF4-FFF2-40B4-BE49-F238E27FC236}">
                <a16:creationId xmlns:a16="http://schemas.microsoft.com/office/drawing/2014/main" id="{3BE971A4-0A79-92F4-1542-55C3B906F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7925" y="1843088"/>
            <a:ext cx="1390650" cy="731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49187" name="Text Box 3">
            <a:extLst>
              <a:ext uri="{FF2B5EF4-FFF2-40B4-BE49-F238E27FC236}">
                <a16:creationId xmlns:a16="http://schemas.microsoft.com/office/drawing/2014/main" id="{E68C5B3F-E579-76D5-7B76-CD0073585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4256088"/>
            <a:ext cx="1711325" cy="179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sp>
        <p:nvSpPr>
          <p:cNvPr id="349188" name="Rectangle 4">
            <a:extLst>
              <a:ext uri="{FF2B5EF4-FFF2-40B4-BE49-F238E27FC236}">
                <a16:creationId xmlns:a16="http://schemas.microsoft.com/office/drawing/2014/main" id="{1FAD8294-DBA0-3A4E-1ECF-BC069DF5F5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Articles can cite each other</a:t>
            </a:r>
            <a:br>
              <a:rPr lang="en-US" altLang="en-US"/>
            </a:br>
            <a:r>
              <a:rPr lang="en-US" altLang="en-US" sz="2400"/>
              <a:t>(Links are bi-directional)</a:t>
            </a:r>
            <a:endParaRPr lang="en-US" altLang="en-US"/>
          </a:p>
        </p:txBody>
      </p:sp>
      <p:cxnSp>
        <p:nvCxnSpPr>
          <p:cNvPr id="349189" name="AutoShape 5">
            <a:extLst>
              <a:ext uri="{FF2B5EF4-FFF2-40B4-BE49-F238E27FC236}">
                <a16:creationId xmlns:a16="http://schemas.microsoft.com/office/drawing/2014/main" id="{46626871-4007-A823-A299-45B57B7A1242}"/>
              </a:ext>
            </a:extLst>
          </p:cNvPr>
          <p:cNvCxnSpPr>
            <a:cxnSpLocks noChangeShapeType="1"/>
            <a:stCxn id="349187" idx="0"/>
          </p:cNvCxnSpPr>
          <p:nvPr/>
        </p:nvCxnSpPr>
        <p:spPr bwMode="auto">
          <a:xfrm flipV="1">
            <a:off x="2516188" y="2819400"/>
            <a:ext cx="1293812" cy="1436688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9190" name="Line 6">
            <a:extLst>
              <a:ext uri="{FF2B5EF4-FFF2-40B4-BE49-F238E27FC236}">
                <a16:creationId xmlns:a16="http://schemas.microsoft.com/office/drawing/2014/main" id="{E309EF4B-621B-4C05-E45E-779E0DD12131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953000" y="2895600"/>
            <a:ext cx="1143000" cy="1371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1" name="Line 7">
            <a:extLst>
              <a:ext uri="{FF2B5EF4-FFF2-40B4-BE49-F238E27FC236}">
                <a16:creationId xmlns:a16="http://schemas.microsoft.com/office/drawing/2014/main" id="{BEF14B4D-E39B-4EE9-9DFB-A449A9278923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1800" y="4495800"/>
            <a:ext cx="23622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9192" name="Text Box 8">
            <a:extLst>
              <a:ext uri="{FF2B5EF4-FFF2-40B4-BE49-F238E27FC236}">
                <a16:creationId xmlns:a16="http://schemas.microsoft.com/office/drawing/2014/main" id="{EC32BB2B-B68F-4D89-5383-B89B0AC67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0525" y="4256088"/>
            <a:ext cx="15398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</p:txBody>
      </p:sp>
      <p:cxnSp>
        <p:nvCxnSpPr>
          <p:cNvPr id="349193" name="AutoShape 9">
            <a:extLst>
              <a:ext uri="{FF2B5EF4-FFF2-40B4-BE49-F238E27FC236}">
                <a16:creationId xmlns:a16="http://schemas.microsoft.com/office/drawing/2014/main" id="{80C8511E-0AC8-BED3-19BA-F598ED41FF68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5484813" y="4800600"/>
            <a:ext cx="1587" cy="428625"/>
          </a:xfrm>
          <a:prstGeom prst="curvedConnector3">
            <a:avLst>
              <a:gd name="adj1" fmla="val -15400000"/>
            </a:avLst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49194" name="Text Box 10">
            <a:extLst>
              <a:ext uri="{FF2B5EF4-FFF2-40B4-BE49-F238E27FC236}">
                <a16:creationId xmlns:a16="http://schemas.microsoft.com/office/drawing/2014/main" id="{C2E2ECF5-2497-8DB5-8653-12B0821B21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4667250"/>
            <a:ext cx="3505200" cy="158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Sales1: Notes from Meeting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Sales2: Follow-up from meeting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… see </a:t>
            </a:r>
            <a:r>
              <a:rPr lang="en-US" altLang="en-US" sz="1400" i="1">
                <a:solidFill>
                  <a:schemeClr val="accent2"/>
                </a:solidFill>
                <a:latin typeface="Arial" panose="020B0604020202020204" pitchFamily="34" charset="0"/>
              </a:rPr>
              <a:t>Sales1: Notes from meeting</a:t>
            </a:r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 for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     the attendees…</a:t>
            </a:r>
          </a:p>
          <a:p>
            <a:endParaRPr lang="en-US" altLang="en-US" sz="140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endParaRPr lang="en-US" altLang="en-US" sz="140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>
            <a:extLst>
              <a:ext uri="{FF2B5EF4-FFF2-40B4-BE49-F238E27FC236}">
                <a16:creationId xmlns:a16="http://schemas.microsoft.com/office/drawing/2014/main" id="{001455C3-DA49-D73B-90E1-30795A0303A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Citations can cross Projects</a:t>
            </a:r>
          </a:p>
        </p:txBody>
      </p:sp>
      <p:sp>
        <p:nvSpPr>
          <p:cNvPr id="350211" name="Text Box 3">
            <a:extLst>
              <a:ext uri="{FF2B5EF4-FFF2-40B4-BE49-F238E27FC236}">
                <a16:creationId xmlns:a16="http://schemas.microsoft.com/office/drawing/2014/main" id="{123B0257-ECB0-BC9F-FC50-6FD61A2BD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0"/>
            <a:ext cx="785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50212" name="Text Box 4">
            <a:extLst>
              <a:ext uri="{FF2B5EF4-FFF2-40B4-BE49-F238E27FC236}">
                <a16:creationId xmlns:a16="http://schemas.microsoft.com/office/drawing/2014/main" id="{2F6278C3-0C1B-9E4D-2D22-BBE6208BB2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876800"/>
            <a:ext cx="149383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350213" name="AutoShape 5">
            <a:extLst>
              <a:ext uri="{FF2B5EF4-FFF2-40B4-BE49-F238E27FC236}">
                <a16:creationId xmlns:a16="http://schemas.microsoft.com/office/drawing/2014/main" id="{6206C524-53D2-8D49-C1EA-BC65EF507CC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" y="3886200"/>
            <a:ext cx="890588" cy="990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0214" name="Line 6">
            <a:extLst>
              <a:ext uri="{FF2B5EF4-FFF2-40B4-BE49-F238E27FC236}">
                <a16:creationId xmlns:a16="http://schemas.microsoft.com/office/drawing/2014/main" id="{908BD594-C3B6-0B7A-07A4-C4670A597F6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41563" y="3887788"/>
            <a:ext cx="787400" cy="944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15" name="Line 7">
            <a:extLst>
              <a:ext uri="{FF2B5EF4-FFF2-40B4-BE49-F238E27FC236}">
                <a16:creationId xmlns:a16="http://schemas.microsoft.com/office/drawing/2014/main" id="{25E12C50-7C76-B0E8-4179-3F592DD2D20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5029200"/>
            <a:ext cx="1625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16" name="Text Box 8">
            <a:extLst>
              <a:ext uri="{FF2B5EF4-FFF2-40B4-BE49-F238E27FC236}">
                <a16:creationId xmlns:a16="http://schemas.microsoft.com/office/drawing/2014/main" id="{A65AC57D-91B7-7C3C-F263-0EB6ECEEAE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4886325"/>
            <a:ext cx="1058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</p:txBody>
      </p:sp>
      <p:cxnSp>
        <p:nvCxnSpPr>
          <p:cNvPr id="350217" name="AutoShape 9">
            <a:extLst>
              <a:ext uri="{FF2B5EF4-FFF2-40B4-BE49-F238E27FC236}">
                <a16:creationId xmlns:a16="http://schemas.microsoft.com/office/drawing/2014/main" id="{237F3720-4A05-08DE-25A8-97785CB3F2E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784475" y="5486400"/>
            <a:ext cx="1588" cy="295275"/>
          </a:xfrm>
          <a:prstGeom prst="curvedConnector3">
            <a:avLst>
              <a:gd name="adj1" fmla="val -15400000"/>
            </a:avLst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0218" name="Text Box 10">
            <a:extLst>
              <a:ext uri="{FF2B5EF4-FFF2-40B4-BE49-F238E27FC236}">
                <a16:creationId xmlns:a16="http://schemas.microsoft.com/office/drawing/2014/main" id="{E93B4D1E-4610-0E2B-F534-08AC4E41BD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168900"/>
            <a:ext cx="1711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Sales1: Notes from Meeting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Sales2: Follow-up from meeting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 see </a:t>
            </a:r>
            <a:r>
              <a:rPr lang="en-US" altLang="en-US" sz="1200" i="1">
                <a:solidFill>
                  <a:schemeClr val="accent2"/>
                </a:solidFill>
                <a:latin typeface="Arial" panose="020B0604020202020204" pitchFamily="34" charset="0"/>
              </a:rPr>
              <a:t>Sales1: Notes from meeting</a:t>
            </a:r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 for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     the attendees…</a:t>
            </a:r>
          </a:p>
        </p:txBody>
      </p:sp>
      <p:sp>
        <p:nvSpPr>
          <p:cNvPr id="350219" name="Text Box 11">
            <a:extLst>
              <a:ext uri="{FF2B5EF4-FFF2-40B4-BE49-F238E27FC236}">
                <a16:creationId xmlns:a16="http://schemas.microsoft.com/office/drawing/2014/main" id="{F16BD0B1-096D-BFB6-303B-3C43AB7F7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1905000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>
                <a:solidFill>
                  <a:srgbClr val="CC0000"/>
                </a:solidFill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350220" name="Text Box 12">
            <a:extLst>
              <a:ext uri="{FF2B5EF4-FFF2-40B4-BE49-F238E27FC236}">
                <a16:creationId xmlns:a16="http://schemas.microsoft.com/office/drawing/2014/main" id="{9FE8B87C-C938-7324-9216-A5E0916027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29000"/>
            <a:ext cx="183991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(Marketing:) To do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 :) Done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 :) Suggestion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350221" name="AutoShape 13">
            <a:extLst>
              <a:ext uri="{FF2B5EF4-FFF2-40B4-BE49-F238E27FC236}">
                <a16:creationId xmlns:a16="http://schemas.microsoft.com/office/drawing/2014/main" id="{FB123EEE-08FF-83D6-6244-2A1DDEDE760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27638" y="2438400"/>
            <a:ext cx="890587" cy="99060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0222" name="Line 14">
            <a:extLst>
              <a:ext uri="{FF2B5EF4-FFF2-40B4-BE49-F238E27FC236}">
                <a16:creationId xmlns:a16="http://schemas.microsoft.com/office/drawing/2014/main" id="{5E880115-AC05-282D-66FA-9C7629F8816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7200" y="2439988"/>
            <a:ext cx="787400" cy="9445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3" name="Line 15">
            <a:extLst>
              <a:ext uri="{FF2B5EF4-FFF2-40B4-BE49-F238E27FC236}">
                <a16:creationId xmlns:a16="http://schemas.microsoft.com/office/drawing/2014/main" id="{10910A32-161B-6990-DDC1-1388FBF4A715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3581400"/>
            <a:ext cx="1625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0224" name="Text Box 16">
            <a:extLst>
              <a:ext uri="{FF2B5EF4-FFF2-40B4-BE49-F238E27FC236}">
                <a16:creationId xmlns:a16="http://schemas.microsoft.com/office/drawing/2014/main" id="{D4ED5F70-4B7F-7D07-5E23-D93576DF5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38525"/>
            <a:ext cx="1058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Articles</a:t>
            </a:r>
          </a:p>
        </p:txBody>
      </p:sp>
      <p:sp>
        <p:nvSpPr>
          <p:cNvPr id="350225" name="Text Box 17">
            <a:extLst>
              <a:ext uri="{FF2B5EF4-FFF2-40B4-BE49-F238E27FC236}">
                <a16:creationId xmlns:a16="http://schemas.microsoft.com/office/drawing/2014/main" id="{8CE7B2B5-1D8C-1B69-3A98-1A2C2AAF11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3721100"/>
            <a:ext cx="19700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Marketing1: Cutting advertising costs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Marketing2: Customer suggestions from survey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…also see </a:t>
            </a:r>
            <a:r>
              <a:rPr lang="en-US" altLang="en-US" sz="1200" i="1">
                <a:solidFill>
                  <a:srgbClr val="CC0000"/>
                </a:solidFill>
                <a:latin typeface="Arial" panose="020B0604020202020204" pitchFamily="34" charset="0"/>
              </a:rPr>
              <a:t>Sales1: Notes from meeting</a:t>
            </a:r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 for more suggestions…</a:t>
            </a:r>
          </a:p>
          <a:p>
            <a:endParaRPr lang="en-US" altLang="en-US" sz="12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lang="en-US" altLang="en-US" sz="12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cxnSp>
        <p:nvCxnSpPr>
          <p:cNvPr id="350226" name="AutoShape 18">
            <a:extLst>
              <a:ext uri="{FF2B5EF4-FFF2-40B4-BE49-F238E27FC236}">
                <a16:creationId xmlns:a16="http://schemas.microsoft.com/office/drawing/2014/main" id="{0B5F2CFD-AC0D-032D-9F44-743949F05551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3400" y="4800600"/>
            <a:ext cx="2819400" cy="571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>
            <a:extLst>
              <a:ext uri="{FF2B5EF4-FFF2-40B4-BE49-F238E27FC236}">
                <a16:creationId xmlns:a16="http://schemas.microsoft.com/office/drawing/2014/main" id="{92B579C5-959F-0BE3-8E1E-8A910126BE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 sz="4000"/>
              <a:t>Labels from different Projects can be applied to the same Article</a:t>
            </a:r>
          </a:p>
        </p:txBody>
      </p:sp>
      <p:sp>
        <p:nvSpPr>
          <p:cNvPr id="351235" name="Text Box 3">
            <a:extLst>
              <a:ext uri="{FF2B5EF4-FFF2-40B4-BE49-F238E27FC236}">
                <a16:creationId xmlns:a16="http://schemas.microsoft.com/office/drawing/2014/main" id="{EB962D29-6EBA-B4E5-E766-FA1738B427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0"/>
            <a:ext cx="785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51236" name="Text Box 4">
            <a:extLst>
              <a:ext uri="{FF2B5EF4-FFF2-40B4-BE49-F238E27FC236}">
                <a16:creationId xmlns:a16="http://schemas.microsoft.com/office/drawing/2014/main" id="{73C65835-451A-C832-F371-52F573CB61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876800"/>
            <a:ext cx="149383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351237" name="AutoShape 5">
            <a:extLst>
              <a:ext uri="{FF2B5EF4-FFF2-40B4-BE49-F238E27FC236}">
                <a16:creationId xmlns:a16="http://schemas.microsoft.com/office/drawing/2014/main" id="{9F0A0BB6-0397-9FB9-6BCB-FD91D8E8A785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" y="3886200"/>
            <a:ext cx="890588" cy="990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1238" name="Line 6">
            <a:extLst>
              <a:ext uri="{FF2B5EF4-FFF2-40B4-BE49-F238E27FC236}">
                <a16:creationId xmlns:a16="http://schemas.microsoft.com/office/drawing/2014/main" id="{1253A399-B439-C739-3CDE-E8E8B57C193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41563" y="3887788"/>
            <a:ext cx="787400" cy="944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39" name="Line 7">
            <a:extLst>
              <a:ext uri="{FF2B5EF4-FFF2-40B4-BE49-F238E27FC236}">
                <a16:creationId xmlns:a16="http://schemas.microsoft.com/office/drawing/2014/main" id="{F640076E-938B-7759-67A0-359B9DED095C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5029200"/>
            <a:ext cx="1625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0" name="Text Box 8">
            <a:extLst>
              <a:ext uri="{FF2B5EF4-FFF2-40B4-BE49-F238E27FC236}">
                <a16:creationId xmlns:a16="http://schemas.microsoft.com/office/drawing/2014/main" id="{858377CA-8BB4-4C19-319A-471EADB56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4886325"/>
            <a:ext cx="1058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</p:txBody>
      </p:sp>
      <p:sp>
        <p:nvSpPr>
          <p:cNvPr id="351241" name="Text Box 9">
            <a:extLst>
              <a:ext uri="{FF2B5EF4-FFF2-40B4-BE49-F238E27FC236}">
                <a16:creationId xmlns:a16="http://schemas.microsoft.com/office/drawing/2014/main" id="{E663AB70-F1B8-8B05-66D8-B279DF6B0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168900"/>
            <a:ext cx="1711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Sales1: Notes from Meeting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Sales2: Follow-up from meeting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 see </a:t>
            </a:r>
            <a:r>
              <a:rPr lang="en-US" altLang="en-US" sz="1200" i="1">
                <a:solidFill>
                  <a:schemeClr val="accent2"/>
                </a:solidFill>
                <a:latin typeface="Arial" panose="020B0604020202020204" pitchFamily="34" charset="0"/>
              </a:rPr>
              <a:t>Sales1: Notes from meeting</a:t>
            </a:r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 for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     the attendees…</a:t>
            </a:r>
          </a:p>
        </p:txBody>
      </p:sp>
      <p:sp>
        <p:nvSpPr>
          <p:cNvPr id="351242" name="Text Box 10">
            <a:extLst>
              <a:ext uri="{FF2B5EF4-FFF2-40B4-BE49-F238E27FC236}">
                <a16:creationId xmlns:a16="http://schemas.microsoft.com/office/drawing/2014/main" id="{D1DE9705-3218-D8F5-E7C2-A4A60D44C4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1905000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>
                <a:solidFill>
                  <a:srgbClr val="CC0000"/>
                </a:solidFill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351243" name="Text Box 11">
            <a:extLst>
              <a:ext uri="{FF2B5EF4-FFF2-40B4-BE49-F238E27FC236}">
                <a16:creationId xmlns:a16="http://schemas.microsoft.com/office/drawing/2014/main" id="{4A6FF114-C9E1-B93F-9B51-F38D77F30E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29000"/>
            <a:ext cx="183991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(Marketing:) To do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 :) Done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 :) Suggestion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351244" name="AutoShape 12">
            <a:extLst>
              <a:ext uri="{FF2B5EF4-FFF2-40B4-BE49-F238E27FC236}">
                <a16:creationId xmlns:a16="http://schemas.microsoft.com/office/drawing/2014/main" id="{1BEE7B17-E1CB-9912-C41F-D392F97DEFFC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27638" y="2438400"/>
            <a:ext cx="890587" cy="990600"/>
          </a:xfrm>
          <a:prstGeom prst="straightConnector1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1245" name="Line 13">
            <a:extLst>
              <a:ext uri="{FF2B5EF4-FFF2-40B4-BE49-F238E27FC236}">
                <a16:creationId xmlns:a16="http://schemas.microsoft.com/office/drawing/2014/main" id="{8FC34832-2E5A-DF6E-C602-4C77D8ABDDF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7200" y="2439988"/>
            <a:ext cx="787400" cy="944562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6" name="Line 14">
            <a:extLst>
              <a:ext uri="{FF2B5EF4-FFF2-40B4-BE49-F238E27FC236}">
                <a16:creationId xmlns:a16="http://schemas.microsoft.com/office/drawing/2014/main" id="{766FAF0B-69F9-8BCC-FF87-0BB1156168A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3581400"/>
            <a:ext cx="16256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47" name="Text Box 15">
            <a:extLst>
              <a:ext uri="{FF2B5EF4-FFF2-40B4-BE49-F238E27FC236}">
                <a16:creationId xmlns:a16="http://schemas.microsoft.com/office/drawing/2014/main" id="{DD53A780-DB5F-2339-526A-262A48676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38525"/>
            <a:ext cx="1058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Articles</a:t>
            </a:r>
          </a:p>
        </p:txBody>
      </p:sp>
      <p:sp>
        <p:nvSpPr>
          <p:cNvPr id="351248" name="Text Box 16">
            <a:extLst>
              <a:ext uri="{FF2B5EF4-FFF2-40B4-BE49-F238E27FC236}">
                <a16:creationId xmlns:a16="http://schemas.microsoft.com/office/drawing/2014/main" id="{823A8130-280F-45F7-AF03-4449284296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3721100"/>
            <a:ext cx="19700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Marketing1: Cutting advertising costs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Marketing2: Customer suggestions from survey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…also see </a:t>
            </a:r>
            <a:r>
              <a:rPr lang="en-US" altLang="en-US" sz="1200" i="1">
                <a:solidFill>
                  <a:srgbClr val="CC0000"/>
                </a:solidFill>
                <a:latin typeface="Arial" panose="020B0604020202020204" pitchFamily="34" charset="0"/>
              </a:rPr>
              <a:t>Sales1: Notes from meeting</a:t>
            </a:r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 for more suggestions…</a:t>
            </a:r>
          </a:p>
          <a:p>
            <a:endParaRPr lang="en-US" altLang="en-US" sz="12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lang="en-US" altLang="en-US" sz="12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cxnSp>
        <p:nvCxnSpPr>
          <p:cNvPr id="351249" name="AutoShape 17">
            <a:extLst>
              <a:ext uri="{FF2B5EF4-FFF2-40B4-BE49-F238E27FC236}">
                <a16:creationId xmlns:a16="http://schemas.microsoft.com/office/drawing/2014/main" id="{C93015EE-44B2-4BA7-DEFD-FB2588CB055F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784475" y="5562600"/>
            <a:ext cx="1588" cy="295275"/>
          </a:xfrm>
          <a:prstGeom prst="curvedConnector3">
            <a:avLst>
              <a:gd name="adj1" fmla="val -15400000"/>
            </a:avLst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1250" name="Line 18">
            <a:extLst>
              <a:ext uri="{FF2B5EF4-FFF2-40B4-BE49-F238E27FC236}">
                <a16:creationId xmlns:a16="http://schemas.microsoft.com/office/drawing/2014/main" id="{3BE153EC-1A5E-90E4-D6F4-F68C665C376A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0500" y="5219700"/>
            <a:ext cx="1358900" cy="38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51" name="Line 19">
            <a:extLst>
              <a:ext uri="{FF2B5EF4-FFF2-40B4-BE49-F238E27FC236}">
                <a16:creationId xmlns:a16="http://schemas.microsoft.com/office/drawing/2014/main" id="{BB06CF5E-1420-F6F1-0655-4717AB873F9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334000"/>
            <a:ext cx="11430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52" name="Line 20">
            <a:extLst>
              <a:ext uri="{FF2B5EF4-FFF2-40B4-BE49-F238E27FC236}">
                <a16:creationId xmlns:a16="http://schemas.microsoft.com/office/drawing/2014/main" id="{A0F2378A-2583-E137-3E6E-F28B30223E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410200"/>
            <a:ext cx="1066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1253" name="Line 21">
            <a:extLst>
              <a:ext uri="{FF2B5EF4-FFF2-40B4-BE49-F238E27FC236}">
                <a16:creationId xmlns:a16="http://schemas.microsoft.com/office/drawing/2014/main" id="{FEF39217-A5E3-BFD1-4656-16ABF591FD7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600" y="4152900"/>
            <a:ext cx="685800" cy="10668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>
            <a:extLst>
              <a:ext uri="{FF2B5EF4-FFF2-40B4-BE49-F238E27FC236}">
                <a16:creationId xmlns:a16="http://schemas.microsoft.com/office/drawing/2014/main" id="{CE02E765-3EBB-F14E-2293-B7DC7303C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altLang="en-US"/>
              <a:t>Projects control permissions</a:t>
            </a:r>
            <a:br>
              <a:rPr lang="en-US" altLang="en-US" sz="1400"/>
            </a:br>
            <a:r>
              <a:rPr lang="en-US" altLang="en-US" sz="2400"/>
              <a:t>Cross-project labels extend visibility across Projects</a:t>
            </a:r>
            <a:r>
              <a:rPr lang="en-US" altLang="en-US" sz="1400"/>
              <a:t>  </a:t>
            </a:r>
          </a:p>
        </p:txBody>
      </p:sp>
      <p:sp>
        <p:nvSpPr>
          <p:cNvPr id="352259" name="Text Box 3">
            <a:extLst>
              <a:ext uri="{FF2B5EF4-FFF2-40B4-BE49-F238E27FC236}">
                <a16:creationId xmlns:a16="http://schemas.microsoft.com/office/drawing/2014/main" id="{71F5A789-00F5-E7F8-F93D-A598F89E94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3352800"/>
            <a:ext cx="785813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>
                <a:solidFill>
                  <a:schemeClr val="accent2"/>
                </a:solidFill>
                <a:latin typeface="Arial" panose="020B0604020202020204" pitchFamily="34" charset="0"/>
              </a:rPr>
              <a:t>Sales</a:t>
            </a:r>
          </a:p>
        </p:txBody>
      </p:sp>
      <p:sp>
        <p:nvSpPr>
          <p:cNvPr id="352260" name="Text Box 4">
            <a:extLst>
              <a:ext uri="{FF2B5EF4-FFF2-40B4-BE49-F238E27FC236}">
                <a16:creationId xmlns:a16="http://schemas.microsoft.com/office/drawing/2014/main" id="{93BBFFD3-20BE-FC8B-5C74-97471D698F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63" y="4876800"/>
            <a:ext cx="1493837" cy="140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To do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Done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Prospect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Competitor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(Sales:) Feedback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352261" name="AutoShape 5">
            <a:extLst>
              <a:ext uri="{FF2B5EF4-FFF2-40B4-BE49-F238E27FC236}">
                <a16:creationId xmlns:a16="http://schemas.microsoft.com/office/drawing/2014/main" id="{7EEECFB4-35BC-1EFC-8EFE-ABEC1EB0CDD8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762000" y="3886200"/>
            <a:ext cx="890588" cy="990600"/>
          </a:xfrm>
          <a:prstGeom prst="straightConnector1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2262" name="Line 6">
            <a:extLst>
              <a:ext uri="{FF2B5EF4-FFF2-40B4-BE49-F238E27FC236}">
                <a16:creationId xmlns:a16="http://schemas.microsoft.com/office/drawing/2014/main" id="{B02ACB52-774F-E096-3E2C-419982F477B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341563" y="3887788"/>
            <a:ext cx="787400" cy="944562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3" name="Line 7">
            <a:extLst>
              <a:ext uri="{FF2B5EF4-FFF2-40B4-BE49-F238E27FC236}">
                <a16:creationId xmlns:a16="http://schemas.microsoft.com/office/drawing/2014/main" id="{39BE70B0-DBED-4EAB-0ADA-5769AA030EDA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7600" y="5029200"/>
            <a:ext cx="162560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64" name="Text Box 8">
            <a:extLst>
              <a:ext uri="{FF2B5EF4-FFF2-40B4-BE49-F238E27FC236}">
                <a16:creationId xmlns:a16="http://schemas.microsoft.com/office/drawing/2014/main" id="{58C21594-7AE5-7285-1110-D4D7435F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3363" y="4886325"/>
            <a:ext cx="10588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chemeClr val="accent2"/>
                </a:solidFill>
                <a:latin typeface="Arial" panose="020B0604020202020204" pitchFamily="34" charset="0"/>
              </a:rPr>
              <a:t>Articles</a:t>
            </a:r>
          </a:p>
        </p:txBody>
      </p:sp>
      <p:sp>
        <p:nvSpPr>
          <p:cNvPr id="352265" name="Text Box 9">
            <a:extLst>
              <a:ext uri="{FF2B5EF4-FFF2-40B4-BE49-F238E27FC236}">
                <a16:creationId xmlns:a16="http://schemas.microsoft.com/office/drawing/2014/main" id="{555285BD-7E71-2188-1601-A81C6CC9C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84475" y="5168900"/>
            <a:ext cx="1711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rgbClr val="CC3300"/>
                </a:solidFill>
                <a:latin typeface="Arial" panose="020B0604020202020204" pitchFamily="34" charset="0"/>
              </a:rPr>
              <a:t>Sales1: Notes from Meeting</a:t>
            </a:r>
          </a:p>
          <a:p>
            <a:r>
              <a:rPr lang="en-US" altLang="en-US" sz="1200">
                <a:latin typeface="Arial" panose="020B0604020202020204" pitchFamily="34" charset="0"/>
              </a:rPr>
              <a:t>…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Sales2: Follow-up from meeting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… see </a:t>
            </a:r>
            <a:r>
              <a:rPr lang="en-US" altLang="en-US" sz="1200" i="1">
                <a:solidFill>
                  <a:schemeClr val="accent2"/>
                </a:solidFill>
                <a:latin typeface="Arial" panose="020B0604020202020204" pitchFamily="34" charset="0"/>
              </a:rPr>
              <a:t>Sales1: Notes from meeting</a:t>
            </a:r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 for</a:t>
            </a:r>
          </a:p>
          <a:p>
            <a:r>
              <a:rPr lang="en-US" altLang="en-US" sz="1200">
                <a:solidFill>
                  <a:schemeClr val="accent2"/>
                </a:solidFill>
                <a:latin typeface="Arial" panose="020B0604020202020204" pitchFamily="34" charset="0"/>
              </a:rPr>
              <a:t>     the attendees…</a:t>
            </a:r>
          </a:p>
        </p:txBody>
      </p:sp>
      <p:sp>
        <p:nvSpPr>
          <p:cNvPr id="352266" name="Text Box 10">
            <a:extLst>
              <a:ext uri="{FF2B5EF4-FFF2-40B4-BE49-F238E27FC236}">
                <a16:creationId xmlns:a16="http://schemas.microsoft.com/office/drawing/2014/main" id="{B2B59C95-C6C6-B8BD-B08F-F264F9A5B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8375" y="1905000"/>
            <a:ext cx="96202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Project</a:t>
            </a:r>
          </a:p>
          <a:p>
            <a:r>
              <a:rPr lang="en-US" altLang="en-US" sz="1400">
                <a:solidFill>
                  <a:srgbClr val="CC0000"/>
                </a:solidFill>
                <a:latin typeface="Arial" panose="020B0604020202020204" pitchFamily="34" charset="0"/>
              </a:rPr>
              <a:t>Marketing</a:t>
            </a:r>
          </a:p>
        </p:txBody>
      </p:sp>
      <p:sp>
        <p:nvSpPr>
          <p:cNvPr id="352267" name="Text Box 11">
            <a:extLst>
              <a:ext uri="{FF2B5EF4-FFF2-40B4-BE49-F238E27FC236}">
                <a16:creationId xmlns:a16="http://schemas.microsoft.com/office/drawing/2014/main" id="{33ED82C3-8AB2-6298-038B-C1BD9EB8F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3429000"/>
            <a:ext cx="1839913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Labels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(Marketing:) To do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 :) Done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(Marketing :) Suggestion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</a:p>
        </p:txBody>
      </p:sp>
      <p:cxnSp>
        <p:nvCxnSpPr>
          <p:cNvPr id="352268" name="AutoShape 12">
            <a:extLst>
              <a:ext uri="{FF2B5EF4-FFF2-40B4-BE49-F238E27FC236}">
                <a16:creationId xmlns:a16="http://schemas.microsoft.com/office/drawing/2014/main" id="{8F491C0C-9B0B-76FD-0F05-B504F7C95BEE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5227638" y="2438400"/>
            <a:ext cx="890587" cy="990600"/>
          </a:xfrm>
          <a:prstGeom prst="straightConnector1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2269" name="Line 13">
            <a:extLst>
              <a:ext uri="{FF2B5EF4-FFF2-40B4-BE49-F238E27FC236}">
                <a16:creationId xmlns:a16="http://schemas.microsoft.com/office/drawing/2014/main" id="{411931FF-0267-2569-D681-DA5D53D0208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6807200" y="2439988"/>
            <a:ext cx="787400" cy="94456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0" name="Line 14">
            <a:extLst>
              <a:ext uri="{FF2B5EF4-FFF2-40B4-BE49-F238E27FC236}">
                <a16:creationId xmlns:a16="http://schemas.microsoft.com/office/drawing/2014/main" id="{616D4122-A266-D2D0-3215-F8DB6B8F4493}"/>
              </a:ext>
            </a:extLst>
          </p:cNvPr>
          <p:cNvSpPr>
            <a:spLocks noChangeShapeType="1"/>
          </p:cNvSpPr>
          <p:nvPr/>
        </p:nvSpPr>
        <p:spPr bwMode="auto">
          <a:xfrm>
            <a:off x="5583238" y="3581400"/>
            <a:ext cx="1625600" cy="0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1" name="Text Box 15">
            <a:extLst>
              <a:ext uri="{FF2B5EF4-FFF2-40B4-BE49-F238E27FC236}">
                <a16:creationId xmlns:a16="http://schemas.microsoft.com/office/drawing/2014/main" id="{1EB810B9-D9D7-7BC5-CDBF-CAC4D5964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3438525"/>
            <a:ext cx="10588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400" b="1">
                <a:solidFill>
                  <a:srgbClr val="CC0000"/>
                </a:solidFill>
                <a:latin typeface="Arial" panose="020B0604020202020204" pitchFamily="34" charset="0"/>
              </a:rPr>
              <a:t>Articles</a:t>
            </a:r>
          </a:p>
        </p:txBody>
      </p:sp>
      <p:sp>
        <p:nvSpPr>
          <p:cNvPr id="352272" name="Text Box 16">
            <a:extLst>
              <a:ext uri="{FF2B5EF4-FFF2-40B4-BE49-F238E27FC236}">
                <a16:creationId xmlns:a16="http://schemas.microsoft.com/office/drawing/2014/main" id="{BE4B5A13-73AF-55EC-E8B3-11DA1DBEE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0113" y="3721100"/>
            <a:ext cx="1970087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Marketing1: Cutting advertising costs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Marketing2: Customer suggestions from survey</a:t>
            </a:r>
          </a:p>
          <a:p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…also see </a:t>
            </a:r>
            <a:r>
              <a:rPr lang="en-US" altLang="en-US" sz="1200" i="1">
                <a:solidFill>
                  <a:srgbClr val="CC0000"/>
                </a:solidFill>
                <a:latin typeface="Arial" panose="020B0604020202020204" pitchFamily="34" charset="0"/>
              </a:rPr>
              <a:t>Sales1: Notes from meeting</a:t>
            </a:r>
            <a:r>
              <a:rPr lang="en-US" altLang="en-US" sz="1200">
                <a:solidFill>
                  <a:srgbClr val="CC0000"/>
                </a:solidFill>
                <a:latin typeface="Arial" panose="020B0604020202020204" pitchFamily="34" charset="0"/>
              </a:rPr>
              <a:t> for more suggestions…</a:t>
            </a:r>
          </a:p>
          <a:p>
            <a:endParaRPr lang="en-US" altLang="en-US" sz="120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lang="en-US" altLang="en-US" sz="120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cxnSp>
        <p:nvCxnSpPr>
          <p:cNvPr id="352273" name="AutoShape 17">
            <a:extLst>
              <a:ext uri="{FF2B5EF4-FFF2-40B4-BE49-F238E27FC236}">
                <a16:creationId xmlns:a16="http://schemas.microsoft.com/office/drawing/2014/main" id="{BA9CCF54-A651-2F84-AD16-4E8A334DED76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4343400" y="4800600"/>
            <a:ext cx="2819400" cy="571500"/>
          </a:xfrm>
          <a:prstGeom prst="curvedConnector3">
            <a:avLst>
              <a:gd name="adj1" fmla="val 50000"/>
            </a:avLst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52274" name="AutoShape 18">
            <a:extLst>
              <a:ext uri="{FF2B5EF4-FFF2-40B4-BE49-F238E27FC236}">
                <a16:creationId xmlns:a16="http://schemas.microsoft.com/office/drawing/2014/main" id="{E8EBF832-65BE-D44A-9278-32005EE15745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 flipH="1" flipV="1">
            <a:off x="2784475" y="5562600"/>
            <a:ext cx="1588" cy="295275"/>
          </a:xfrm>
          <a:prstGeom prst="curvedConnector3">
            <a:avLst>
              <a:gd name="adj1" fmla="val -15400000"/>
            </a:avLst>
          </a:prstGeom>
          <a:noFill/>
          <a:ln w="28575">
            <a:solidFill>
              <a:schemeClr val="hlink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2275" name="Line 19">
            <a:extLst>
              <a:ext uri="{FF2B5EF4-FFF2-40B4-BE49-F238E27FC236}">
                <a16:creationId xmlns:a16="http://schemas.microsoft.com/office/drawing/2014/main" id="{55AE46E9-BE17-43E9-D695-92019C16BA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60500" y="5219700"/>
            <a:ext cx="1358900" cy="381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6" name="Line 20">
            <a:extLst>
              <a:ext uri="{FF2B5EF4-FFF2-40B4-BE49-F238E27FC236}">
                <a16:creationId xmlns:a16="http://schemas.microsoft.com/office/drawing/2014/main" id="{FBE2D16F-9D54-6FCB-8CB0-83A3188F9C0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76400" y="5334000"/>
            <a:ext cx="1143000" cy="2286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7" name="Line 21">
            <a:extLst>
              <a:ext uri="{FF2B5EF4-FFF2-40B4-BE49-F238E27FC236}">
                <a16:creationId xmlns:a16="http://schemas.microsoft.com/office/drawing/2014/main" id="{B38391F0-3AE1-29F6-D13B-C8B0712291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752600" y="5410200"/>
            <a:ext cx="1066800" cy="381000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8" name="Line 22">
            <a:extLst>
              <a:ext uri="{FF2B5EF4-FFF2-40B4-BE49-F238E27FC236}">
                <a16:creationId xmlns:a16="http://schemas.microsoft.com/office/drawing/2014/main" id="{4257C2D9-3C37-C754-3882-4095A21E95A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65600" y="4152900"/>
            <a:ext cx="685800" cy="1066800"/>
          </a:xfrm>
          <a:prstGeom prst="line">
            <a:avLst/>
          </a:prstGeom>
          <a:noFill/>
          <a:ln w="762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2279" name="Rectangle 23">
            <a:extLst>
              <a:ext uri="{FF2B5EF4-FFF2-40B4-BE49-F238E27FC236}">
                <a16:creationId xmlns:a16="http://schemas.microsoft.com/office/drawing/2014/main" id="{96C90D18-93C4-B6A2-8825-CDB7CE6B8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905000"/>
            <a:ext cx="6273800" cy="3733800"/>
          </a:xfrm>
          <a:prstGeom prst="rect">
            <a:avLst/>
          </a:prstGeom>
          <a:noFill/>
          <a:ln w="3175">
            <a:solidFill>
              <a:srgbClr val="CC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0" name="Rectangle 24">
            <a:extLst>
              <a:ext uri="{FF2B5EF4-FFF2-40B4-BE49-F238E27FC236}">
                <a16:creationId xmlns:a16="http://schemas.microsoft.com/office/drawing/2014/main" id="{180C6E95-CA23-CF92-2E91-ECD4B769AA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276600"/>
            <a:ext cx="4191000" cy="3429000"/>
          </a:xfrm>
          <a:prstGeom prst="rect">
            <a:avLst/>
          </a:prstGeom>
          <a:noFill/>
          <a:ln w="317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2281" name="Text Box 25">
            <a:extLst>
              <a:ext uri="{FF2B5EF4-FFF2-40B4-BE49-F238E27FC236}">
                <a16:creationId xmlns:a16="http://schemas.microsoft.com/office/drawing/2014/main" id="{E83E9902-DD85-2FB7-969B-C2A6C9A534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6700" y="5588000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rgbClr val="CC0000"/>
                </a:solidFill>
                <a:latin typeface="Arial" panose="020B0604020202020204" pitchFamily="34" charset="0"/>
              </a:rPr>
              <a:t>Visible to Marketing</a:t>
            </a:r>
          </a:p>
        </p:txBody>
      </p:sp>
      <p:sp>
        <p:nvSpPr>
          <p:cNvPr id="352282" name="Text Box 26">
            <a:extLst>
              <a:ext uri="{FF2B5EF4-FFF2-40B4-BE49-F238E27FC236}">
                <a16:creationId xmlns:a16="http://schemas.microsoft.com/office/drawing/2014/main" id="{109781AB-6FFB-D96C-DC4B-76393B3B1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900" y="3073400"/>
            <a:ext cx="12954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1000">
                <a:solidFill>
                  <a:schemeClr val="accent2"/>
                </a:solidFill>
                <a:latin typeface="Arial" panose="020B0604020202020204" pitchFamily="34" charset="0"/>
              </a:rPr>
              <a:t>Visible to Sales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>
            <a:extLst>
              <a:ext uri="{FF2B5EF4-FFF2-40B4-BE49-F238E27FC236}">
                <a16:creationId xmlns:a16="http://schemas.microsoft.com/office/drawing/2014/main" id="{7019E151-D3EE-2E16-5CBB-1B38A063D6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Enterprise Weblog</a:t>
            </a:r>
          </a:p>
        </p:txBody>
      </p:sp>
      <p:sp>
        <p:nvSpPr>
          <p:cNvPr id="376835" name="Rectangle 3">
            <a:extLst>
              <a:ext uri="{FF2B5EF4-FFF2-40B4-BE49-F238E27FC236}">
                <a16:creationId xmlns:a16="http://schemas.microsoft.com/office/drawing/2014/main" id="{56FAF520-276A-BE7D-4D4B-CE2ECF3365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/>
              <a:t>Organized by Group, then Time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Each Group has members and permissions, and a shared project space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Provides easy ways for individuals to create, comment on, and link content within or across more public or more private spaces</a:t>
            </a:r>
          </a:p>
          <a:p>
            <a:pPr>
              <a:lnSpc>
                <a:spcPct val="90000"/>
              </a:lnSpc>
            </a:pPr>
            <a:r>
              <a:rPr lang="en-US" altLang="en-US" sz="2800"/>
              <a:t>Individuals see the union of all conversations and activity, organized by project, importance and time – like a newspaper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Rectangle 3">
            <a:extLst>
              <a:ext uri="{FF2B5EF4-FFF2-40B4-BE49-F238E27FC236}">
                <a16:creationId xmlns:a16="http://schemas.microsoft.com/office/drawing/2014/main" id="{0EBFE567-7C10-EA9E-4D9A-36D3EF4F2E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353284" name="Rectangle 4">
            <a:extLst>
              <a:ext uri="{FF2B5EF4-FFF2-40B4-BE49-F238E27FC236}">
                <a16:creationId xmlns:a16="http://schemas.microsoft.com/office/drawing/2014/main" id="{86C88108-F4A4-A3C5-784E-E656F01369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200400"/>
            <a:ext cx="5181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>
                <a:cs typeface="Times New Roman" panose="02020603050405020304" pitchFamily="18" charset="0"/>
              </a:rPr>
              <a:t>	</a:t>
            </a:r>
            <a:r>
              <a:rPr lang="en-US" altLang="en-US" sz="2400">
                <a:cs typeface="Times New Roman" panose="02020603050405020304" pitchFamily="18" charset="0"/>
              </a:rPr>
              <a:t>This powerful and easy-to-deploy Java-based KM server converts e-mail, Web content, and Office documents into an XML database that can be reorganized and searched.</a:t>
            </a:r>
          </a:p>
          <a:p>
            <a:endParaRPr lang="en-US" altLang="en-US" sz="2400">
              <a:cs typeface="Times New Roman" panose="02020603050405020304" pitchFamily="18" charset="0"/>
            </a:endParaRPr>
          </a:p>
          <a:p>
            <a:endParaRPr lang="en-US" altLang="en-US" sz="2800">
              <a:cs typeface="Times New Roman" panose="02020603050405020304" pitchFamily="18" charset="0"/>
            </a:endParaRPr>
          </a:p>
          <a:p>
            <a:endParaRPr lang="en-US" altLang="en-US" sz="2800">
              <a:cs typeface="Times New Roman" panose="02020603050405020304" pitchFamily="18" charset="0"/>
            </a:endParaRPr>
          </a:p>
          <a:p>
            <a:endParaRPr lang="en-US" altLang="en-US" sz="2800">
              <a:cs typeface="Times New Roman" panose="02020603050405020304" pitchFamily="18" charset="0"/>
            </a:endParaRPr>
          </a:p>
          <a:p>
            <a:endParaRPr lang="en-US" altLang="en-US" sz="2000">
              <a:solidFill>
                <a:srgbClr val="00000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53285" name="Picture 5">
            <a:extLst>
              <a:ext uri="{FF2B5EF4-FFF2-40B4-BE49-F238E27FC236}">
                <a16:creationId xmlns:a16="http://schemas.microsoft.com/office/drawing/2014/main" id="{C253D739-2231-4025-2F1A-B760DB9FF2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1600200"/>
            <a:ext cx="2509838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3286" name="Picture 6">
            <a:extLst>
              <a:ext uri="{FF2B5EF4-FFF2-40B4-BE49-F238E27FC236}">
                <a16:creationId xmlns:a16="http://schemas.microsoft.com/office/drawing/2014/main" id="{DBAA0A7D-E0C1-D817-17C2-B33207041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828800"/>
            <a:ext cx="396240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3287" name="Text Box 7">
            <a:extLst>
              <a:ext uri="{FF2B5EF4-FFF2-40B4-BE49-F238E27FC236}">
                <a16:creationId xmlns:a16="http://schemas.microsoft.com/office/drawing/2014/main" id="{7BD2C6C7-29B0-C465-851A-D98F361B5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590800"/>
            <a:ext cx="42672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latin typeface="Tahoma" panose="020B0604030504040204" pitchFamily="34" charset="0"/>
              </a:rPr>
              <a:t>July 12, 2002 – “Getting Traction” by Jon Udell</a:t>
            </a:r>
            <a:r>
              <a:rPr lang="en-US" altLang="en-US" sz="1200" b="1"/>
              <a:t> </a:t>
            </a:r>
          </a:p>
        </p:txBody>
      </p:sp>
      <p:sp>
        <p:nvSpPr>
          <p:cNvPr id="353288" name="Rectangle 8">
            <a:extLst>
              <a:ext uri="{FF2B5EF4-FFF2-40B4-BE49-F238E27FC236}">
                <a16:creationId xmlns:a16="http://schemas.microsoft.com/office/drawing/2014/main" id="{19C5DE97-344B-1794-AD09-1201BE6898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228600"/>
            <a:ext cx="6400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sz="4000">
                <a:latin typeface="Tahoma" panose="020B0604030504040204" pitchFamily="34" charset="0"/>
              </a:rPr>
              <a:t>Product Review</a:t>
            </a:r>
          </a:p>
          <a:p>
            <a:pPr algn="ctr" eaLnBrk="0" hangingPunct="0"/>
            <a:r>
              <a:rPr lang="en-US" altLang="en-US" sz="4000">
                <a:latin typeface="Tahoma" panose="020B0604030504040204" pitchFamily="34" charset="0"/>
              </a:rPr>
              <a:t>TeamPage™ Launch</a:t>
            </a:r>
          </a:p>
        </p:txBody>
      </p:sp>
      <p:sp>
        <p:nvSpPr>
          <p:cNvPr id="353289" name="AutoShape 9">
            <a:extLst>
              <a:ext uri="{FF2B5EF4-FFF2-40B4-BE49-F238E27FC236}">
                <a16:creationId xmlns:a16="http://schemas.microsoft.com/office/drawing/2014/main" id="{52585AB5-E549-EFED-3DF3-38C3CB7CE95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0" name="AutoShape 10">
            <a:extLst>
              <a:ext uri="{FF2B5EF4-FFF2-40B4-BE49-F238E27FC236}">
                <a16:creationId xmlns:a16="http://schemas.microsoft.com/office/drawing/2014/main" id="{8E4C7527-0EB8-26EE-1FDC-0C04F600DFA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1" name="AutoShape 11">
            <a:hlinkClick r:id="rId4"/>
            <a:extLst>
              <a:ext uri="{FF2B5EF4-FFF2-40B4-BE49-F238E27FC236}">
                <a16:creationId xmlns:a16="http://schemas.microsoft.com/office/drawing/2014/main" id="{3B03648C-F536-ED08-3433-74545B0430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49613" y="3074988"/>
            <a:ext cx="2644775" cy="70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2" name="Line 12">
            <a:extLst>
              <a:ext uri="{FF2B5EF4-FFF2-40B4-BE49-F238E27FC236}">
                <a16:creationId xmlns:a16="http://schemas.microsoft.com/office/drawing/2014/main" id="{BEB42FA5-DD0D-F215-5788-569B634765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543800" y="1219200"/>
            <a:ext cx="30480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3293" name="Text Box 13">
            <a:extLst>
              <a:ext uri="{FF2B5EF4-FFF2-40B4-BE49-F238E27FC236}">
                <a16:creationId xmlns:a16="http://schemas.microsoft.com/office/drawing/2014/main" id="{E227C54E-A270-E074-0DA2-BFF508A77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685800"/>
            <a:ext cx="1219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“Deploy” </a:t>
            </a:r>
          </a:p>
          <a:p>
            <a:pPr algn="ctr"/>
            <a:r>
              <a:rPr lang="en-US" altLang="en-US" sz="1800" b="1">
                <a:solidFill>
                  <a:srgbClr val="CC0000"/>
                </a:solidFill>
                <a:latin typeface="Arial" panose="020B0604020202020204" pitchFamily="34" charset="0"/>
              </a:rPr>
              <a:t>rating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44" name="Rectangle 8">
            <a:extLst>
              <a:ext uri="{FF2B5EF4-FFF2-40B4-BE49-F238E27FC236}">
                <a16:creationId xmlns:a16="http://schemas.microsoft.com/office/drawing/2014/main" id="{67C30C37-CD2C-55A9-F3CE-C19F15664A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219200"/>
            <a:ext cx="7772400" cy="1143000"/>
          </a:xfrm>
        </p:spPr>
        <p:txBody>
          <a:bodyPr/>
          <a:lstStyle/>
          <a:p>
            <a:r>
              <a:rPr lang="en-US" altLang="en-US" sz="3600"/>
              <a:t>Inspired by: Doug Engelbart on  Creating High Performance Teams</a:t>
            </a:r>
            <a:r>
              <a:rPr lang="en-US" altLang="en-US" sz="4000"/>
              <a:t> </a:t>
            </a:r>
          </a:p>
        </p:txBody>
      </p:sp>
      <p:pic>
        <p:nvPicPr>
          <p:cNvPr id="372740" name="Picture 4">
            <a:extLst>
              <a:ext uri="{FF2B5EF4-FFF2-40B4-BE49-F238E27FC236}">
                <a16:creationId xmlns:a16="http://schemas.microsoft.com/office/drawing/2014/main" id="{5ADCDB5D-EF91-2A28-DA3C-57AF85D72F42}"/>
              </a:ext>
            </a:extLst>
          </p:cNvPr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1750" y="2946400"/>
            <a:ext cx="2576513" cy="2184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2743" name="Picture 7">
            <a:extLst>
              <a:ext uri="{FF2B5EF4-FFF2-40B4-BE49-F238E27FC236}">
                <a16:creationId xmlns:a16="http://schemas.microsoft.com/office/drawing/2014/main" id="{64637F36-5D3C-DC68-5E63-1627AD5B4452}"/>
              </a:ext>
            </a:extLst>
          </p:cNvPr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895600"/>
            <a:ext cx="3219450" cy="2381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9970" name="Group 2">
            <a:extLst>
              <a:ext uri="{FF2B5EF4-FFF2-40B4-BE49-F238E27FC236}">
                <a16:creationId xmlns:a16="http://schemas.microsoft.com/office/drawing/2014/main" id="{BDD7BB43-F922-763E-8867-6C72236E8B4F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3810000"/>
            <a:ext cx="1524000" cy="1066800"/>
            <a:chOff x="1632" y="2640"/>
            <a:chExt cx="1152" cy="623"/>
          </a:xfrm>
        </p:grpSpPr>
        <p:sp>
          <p:nvSpPr>
            <p:cNvPr id="339971" name="AutoShape 3">
              <a:extLst>
                <a:ext uri="{FF2B5EF4-FFF2-40B4-BE49-F238E27FC236}">
                  <a16:creationId xmlns:a16="http://schemas.microsoft.com/office/drawing/2014/main" id="{D1CC0792-E4C7-C964-CD72-0DC20DF845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640"/>
              <a:ext cx="1152" cy="623"/>
            </a:xfrm>
            <a:prstGeom prst="can">
              <a:avLst>
                <a:gd name="adj" fmla="val 25000"/>
              </a:avLst>
            </a:prstGeom>
            <a:solidFill>
              <a:srgbClr val="9999FF">
                <a:alpha val="50000"/>
              </a:srgbClr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39972" name="Text Box 4">
              <a:extLst>
                <a:ext uri="{FF2B5EF4-FFF2-40B4-BE49-F238E27FC236}">
                  <a16:creationId xmlns:a16="http://schemas.microsoft.com/office/drawing/2014/main" id="{81E24AF7-99CD-384C-05BC-FCDC0EC03E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80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200" b="1">
                  <a:latin typeface="Arial" panose="020B0604020202020204" pitchFamily="34" charset="0"/>
                </a:rPr>
                <a:t>Email</a:t>
              </a:r>
            </a:p>
          </p:txBody>
        </p:sp>
      </p:grpSp>
      <p:grpSp>
        <p:nvGrpSpPr>
          <p:cNvPr id="339973" name="Group 5">
            <a:extLst>
              <a:ext uri="{FF2B5EF4-FFF2-40B4-BE49-F238E27FC236}">
                <a16:creationId xmlns:a16="http://schemas.microsoft.com/office/drawing/2014/main" id="{9984DB65-45B1-F9B9-D110-AACBA525CE60}"/>
              </a:ext>
            </a:extLst>
          </p:cNvPr>
          <p:cNvGrpSpPr>
            <a:grpSpLocks/>
          </p:cNvGrpSpPr>
          <p:nvPr/>
        </p:nvGrpSpPr>
        <p:grpSpPr bwMode="auto">
          <a:xfrm>
            <a:off x="3124200" y="3810000"/>
            <a:ext cx="1600200" cy="1066800"/>
            <a:chOff x="1632" y="2640"/>
            <a:chExt cx="1152" cy="623"/>
          </a:xfrm>
        </p:grpSpPr>
        <p:sp>
          <p:nvSpPr>
            <p:cNvPr id="339974" name="AutoShape 6">
              <a:extLst>
                <a:ext uri="{FF2B5EF4-FFF2-40B4-BE49-F238E27FC236}">
                  <a16:creationId xmlns:a16="http://schemas.microsoft.com/office/drawing/2014/main" id="{B9214E8E-8D7E-3FEC-1507-60F965FDD2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32" y="2640"/>
              <a:ext cx="1152" cy="623"/>
            </a:xfrm>
            <a:prstGeom prst="can">
              <a:avLst>
                <a:gd name="adj" fmla="val 25000"/>
              </a:avLst>
            </a:prstGeom>
            <a:solidFill>
              <a:srgbClr val="9999FF">
                <a:alpha val="50000"/>
              </a:srgbClr>
            </a:solidFill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endParaRPr lang="en-US" altLang="en-US" sz="3600">
                <a:effectLst>
                  <a:outerShdw blurRad="38100" dist="38100" dir="2700000" algn="tl">
                    <a:srgbClr val="FFFFFF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39975" name="Text Box 7">
              <a:extLst>
                <a:ext uri="{FF2B5EF4-FFF2-40B4-BE49-F238E27FC236}">
                  <a16:creationId xmlns:a16="http://schemas.microsoft.com/office/drawing/2014/main" id="{BC5934EF-AB99-A0E1-8C99-06BB20516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2880"/>
              <a:ext cx="960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2200" b="1">
                  <a:latin typeface="Arial" panose="020B0604020202020204" pitchFamily="34" charset="0"/>
                </a:rPr>
                <a:t>Intranet</a:t>
              </a:r>
            </a:p>
          </p:txBody>
        </p:sp>
      </p:grpSp>
      <p:sp>
        <p:nvSpPr>
          <p:cNvPr id="339976" name="Rectangle 8">
            <a:extLst>
              <a:ext uri="{FF2B5EF4-FFF2-40B4-BE49-F238E27FC236}">
                <a16:creationId xmlns:a16="http://schemas.microsoft.com/office/drawing/2014/main" id="{F14263BB-3A80-36F3-16C4-8ED8B1744D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62000"/>
          </a:xfrm>
        </p:spPr>
        <p:txBody>
          <a:bodyPr/>
          <a:lstStyle/>
          <a:p>
            <a:r>
              <a:rPr lang="en-US" altLang="en-US"/>
              <a:t>Traction</a:t>
            </a:r>
            <a:r>
              <a:rPr lang="en-US" altLang="en-US">
                <a:cs typeface="Times New Roman" panose="02020603050405020304" pitchFamily="18" charset="0"/>
              </a:rPr>
              <a:t> TeamPage</a:t>
            </a:r>
            <a:endParaRPr lang="en-US" altLang="en-US" b="1"/>
          </a:p>
        </p:txBody>
      </p:sp>
      <p:sp>
        <p:nvSpPr>
          <p:cNvPr id="339977" name="AutoShape 9">
            <a:extLst>
              <a:ext uri="{FF2B5EF4-FFF2-40B4-BE49-F238E27FC236}">
                <a16:creationId xmlns:a16="http://schemas.microsoft.com/office/drawing/2014/main" id="{E4A6F559-8EA3-905C-C7C3-81D4547F00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819400"/>
            <a:ext cx="1676400" cy="1219200"/>
          </a:xfrm>
          <a:prstGeom prst="flowChartMagneticDisk">
            <a:avLst/>
          </a:prstGeom>
          <a:gradFill rotWithShape="0">
            <a:gsLst>
              <a:gs pos="0">
                <a:srgbClr val="FFFF00">
                  <a:gamma/>
                  <a:shade val="46275"/>
                  <a:invGamma/>
                </a:srgbClr>
              </a:gs>
              <a:gs pos="50000">
                <a:srgbClr val="FFFF00"/>
              </a:gs>
              <a:gs pos="100000">
                <a:srgbClr val="FFFF00">
                  <a:gamma/>
                  <a:shade val="46275"/>
                  <a:invGamma/>
                </a:srgbClr>
              </a:gs>
            </a:gsLst>
            <a:lin ang="0" scaled="1"/>
          </a:gradFill>
          <a:ln w="9525">
            <a:solidFill>
              <a:srgbClr val="FF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TeamPage</a:t>
            </a:r>
            <a:r>
              <a:rPr lang="en-US" altLang="en-US" sz="2400" b="1" i="1">
                <a:effectLst>
                  <a:outerShdw blurRad="38100" dist="38100" dir="2700000" algn="tl">
                    <a:srgbClr val="FFFFFF"/>
                  </a:outerShdw>
                </a:effectLst>
                <a:latin typeface="Tahoma" panose="020B0604030504040204" pitchFamily="34" charset="0"/>
              </a:rPr>
              <a:t> </a:t>
            </a:r>
          </a:p>
        </p:txBody>
      </p:sp>
      <p:grpSp>
        <p:nvGrpSpPr>
          <p:cNvPr id="340002" name="Group 34">
            <a:extLst>
              <a:ext uri="{FF2B5EF4-FFF2-40B4-BE49-F238E27FC236}">
                <a16:creationId xmlns:a16="http://schemas.microsoft.com/office/drawing/2014/main" id="{A08FD7F6-755D-1E89-C742-83007972281F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066800"/>
            <a:ext cx="5105400" cy="884238"/>
            <a:chOff x="192" y="672"/>
            <a:chExt cx="3216" cy="557"/>
          </a:xfrm>
        </p:grpSpPr>
        <p:sp>
          <p:nvSpPr>
            <p:cNvPr id="339979" name="AutoShape 11">
              <a:extLst>
                <a:ext uri="{FF2B5EF4-FFF2-40B4-BE49-F238E27FC236}">
                  <a16:creationId xmlns:a16="http://schemas.microsoft.com/office/drawing/2014/main" id="{AE29C70D-9079-6A57-FC20-00218BB49B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" y="672"/>
              <a:ext cx="3012" cy="528"/>
            </a:xfrm>
            <a:prstGeom prst="curvedDownArrow">
              <a:avLst>
                <a:gd name="adj1" fmla="val 114091"/>
                <a:gd name="adj2" fmla="val 228182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9980" name="Text Box 12">
              <a:extLst>
                <a:ext uri="{FF2B5EF4-FFF2-40B4-BE49-F238E27FC236}">
                  <a16:creationId xmlns:a16="http://schemas.microsoft.com/office/drawing/2014/main" id="{2E12972B-1053-BD03-ACA2-8A20A27F2E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2" y="864"/>
              <a:ext cx="249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32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Discover and Collect</a:t>
              </a:r>
            </a:p>
          </p:txBody>
        </p:sp>
      </p:grpSp>
      <p:grpSp>
        <p:nvGrpSpPr>
          <p:cNvPr id="339981" name="Group 13">
            <a:extLst>
              <a:ext uri="{FF2B5EF4-FFF2-40B4-BE49-F238E27FC236}">
                <a16:creationId xmlns:a16="http://schemas.microsoft.com/office/drawing/2014/main" id="{98AD91D3-1412-7E13-4A03-0472FB98C6BC}"/>
              </a:ext>
            </a:extLst>
          </p:cNvPr>
          <p:cNvGrpSpPr>
            <a:grpSpLocks/>
          </p:cNvGrpSpPr>
          <p:nvPr/>
        </p:nvGrpSpPr>
        <p:grpSpPr bwMode="auto">
          <a:xfrm>
            <a:off x="4267200" y="5486400"/>
            <a:ext cx="4876800" cy="914400"/>
            <a:chOff x="2400" y="3456"/>
            <a:chExt cx="3072" cy="576"/>
          </a:xfrm>
        </p:grpSpPr>
        <p:sp>
          <p:nvSpPr>
            <p:cNvPr id="339982" name="AutoShape 14">
              <a:extLst>
                <a:ext uri="{FF2B5EF4-FFF2-40B4-BE49-F238E27FC236}">
                  <a16:creationId xmlns:a16="http://schemas.microsoft.com/office/drawing/2014/main" id="{A7993719-49B3-D62F-FDB1-372FC57F92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V="1">
              <a:off x="2400" y="3456"/>
              <a:ext cx="3072" cy="576"/>
            </a:xfrm>
            <a:prstGeom prst="curvedDownArrow">
              <a:avLst>
                <a:gd name="adj1" fmla="val 106667"/>
                <a:gd name="adj2" fmla="val 213333"/>
                <a:gd name="adj3" fmla="val 33333"/>
              </a:avLst>
            </a:prstGeom>
            <a:solidFill>
              <a:srgbClr val="FF9900">
                <a:alpha val="50000"/>
              </a:srgbClr>
            </a:solidFill>
            <a:ln w="158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339983" name="Text Box 15">
              <a:extLst>
                <a:ext uri="{FF2B5EF4-FFF2-40B4-BE49-F238E27FC236}">
                  <a16:creationId xmlns:a16="http://schemas.microsoft.com/office/drawing/2014/main" id="{1CD38CF6-62D3-E9C8-0E08-CFB89CF61E6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6" y="3600"/>
              <a:ext cx="2688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altLang="en-US" sz="36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Traction Creates</a:t>
              </a:r>
            </a:p>
          </p:txBody>
        </p:sp>
      </p:grpSp>
      <p:grpSp>
        <p:nvGrpSpPr>
          <p:cNvPr id="340007" name="Group 39">
            <a:extLst>
              <a:ext uri="{FF2B5EF4-FFF2-40B4-BE49-F238E27FC236}">
                <a16:creationId xmlns:a16="http://schemas.microsoft.com/office/drawing/2014/main" id="{90FAF0D2-1557-5451-7D82-5F953D757AB6}"/>
              </a:ext>
            </a:extLst>
          </p:cNvPr>
          <p:cNvGrpSpPr>
            <a:grpSpLocks/>
          </p:cNvGrpSpPr>
          <p:nvPr/>
        </p:nvGrpSpPr>
        <p:grpSpPr bwMode="auto">
          <a:xfrm>
            <a:off x="6705600" y="3124200"/>
            <a:ext cx="2133600" cy="2089150"/>
            <a:chOff x="4224" y="1968"/>
            <a:chExt cx="1344" cy="1316"/>
          </a:xfrm>
        </p:grpSpPr>
        <p:pic>
          <p:nvPicPr>
            <p:cNvPr id="339984" name="Picture 16">
              <a:extLst>
                <a:ext uri="{FF2B5EF4-FFF2-40B4-BE49-F238E27FC236}">
                  <a16:creationId xmlns:a16="http://schemas.microsoft.com/office/drawing/2014/main" id="{79660E8F-D385-CB67-0E09-217257C651E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2208"/>
              <a:ext cx="1344" cy="1076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39985" name="Text Box 17">
              <a:extLst>
                <a:ext uri="{FF2B5EF4-FFF2-40B4-BE49-F238E27FC236}">
                  <a16:creationId xmlns:a16="http://schemas.microsoft.com/office/drawing/2014/main" id="{DCC8760B-5069-0743-95E2-A146590F63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16" y="1968"/>
              <a:ext cx="88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1200" b="1">
                  <a:latin typeface="Tahoma" panose="020B0604030504040204" pitchFamily="34" charset="0"/>
                </a:rPr>
                <a:t>Email Newsletter</a:t>
              </a:r>
            </a:p>
          </p:txBody>
        </p:sp>
      </p:grpSp>
      <p:grpSp>
        <p:nvGrpSpPr>
          <p:cNvPr id="339987" name="Group 19">
            <a:extLst>
              <a:ext uri="{FF2B5EF4-FFF2-40B4-BE49-F238E27FC236}">
                <a16:creationId xmlns:a16="http://schemas.microsoft.com/office/drawing/2014/main" id="{0649EA34-8EDB-916D-8DB8-6E362A289A0B}"/>
              </a:ext>
            </a:extLst>
          </p:cNvPr>
          <p:cNvGrpSpPr>
            <a:grpSpLocks/>
          </p:cNvGrpSpPr>
          <p:nvPr/>
        </p:nvGrpSpPr>
        <p:grpSpPr bwMode="auto">
          <a:xfrm>
            <a:off x="457200" y="2057400"/>
            <a:ext cx="2819400" cy="4595813"/>
            <a:chOff x="288" y="1296"/>
            <a:chExt cx="1776" cy="2895"/>
          </a:xfrm>
        </p:grpSpPr>
        <p:sp>
          <p:nvSpPr>
            <p:cNvPr id="339988" name="Text Box 20">
              <a:extLst>
                <a:ext uri="{FF2B5EF4-FFF2-40B4-BE49-F238E27FC236}">
                  <a16:creationId xmlns:a16="http://schemas.microsoft.com/office/drawing/2014/main" id="{2AF5DF58-BDD9-2BFE-6980-8C5E7E606E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296"/>
              <a:ext cx="14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25000"/>
                </a:spcBef>
                <a:buFontTx/>
                <a:buChar char="•"/>
              </a:pPr>
              <a:r>
                <a:rPr lang="en-US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from Email </a:t>
              </a:r>
            </a:p>
          </p:txBody>
        </p:sp>
        <p:grpSp>
          <p:nvGrpSpPr>
            <p:cNvPr id="339989" name="Group 21">
              <a:extLst>
                <a:ext uri="{FF2B5EF4-FFF2-40B4-BE49-F238E27FC236}">
                  <a16:creationId xmlns:a16="http://schemas.microsoft.com/office/drawing/2014/main" id="{B66E8109-5CE2-ABEA-7663-D61F50F9806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88" y="2496"/>
              <a:ext cx="1632" cy="1695"/>
              <a:chOff x="96" y="2112"/>
              <a:chExt cx="1968" cy="2079"/>
            </a:xfrm>
          </p:grpSpPr>
          <p:pic>
            <p:nvPicPr>
              <p:cNvPr id="339990" name="Picture 22">
                <a:extLst>
                  <a:ext uri="{FF2B5EF4-FFF2-40B4-BE49-F238E27FC236}">
                    <a16:creationId xmlns:a16="http://schemas.microsoft.com/office/drawing/2014/main" id="{C2EC3642-3260-DC6F-83D9-EE224DE354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4" y="3072"/>
                <a:ext cx="1200" cy="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991" name="Picture 23">
                <a:extLst>
                  <a:ext uri="{FF2B5EF4-FFF2-40B4-BE49-F238E27FC236}">
                    <a16:creationId xmlns:a16="http://schemas.microsoft.com/office/drawing/2014/main" id="{24C361D9-9410-1BA6-F2AD-67FE0AF946B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6" y="2112"/>
                <a:ext cx="1296" cy="8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992" name="Picture 24">
                <a:extLst>
                  <a:ext uri="{FF2B5EF4-FFF2-40B4-BE49-F238E27FC236}">
                    <a16:creationId xmlns:a16="http://schemas.microsoft.com/office/drawing/2014/main" id="{B0B7E67E-BE88-91BC-07E9-D46C292068D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" y="2496"/>
                <a:ext cx="1248" cy="7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993" name="Picture 25">
                <a:extLst>
                  <a:ext uri="{FF2B5EF4-FFF2-40B4-BE49-F238E27FC236}">
                    <a16:creationId xmlns:a16="http://schemas.microsoft.com/office/drawing/2014/main" id="{14495CBA-7309-96A7-1376-516A0A30C94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64" y="2928"/>
                <a:ext cx="1200" cy="83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994" name="Picture 26">
                <a:extLst>
                  <a:ext uri="{FF2B5EF4-FFF2-40B4-BE49-F238E27FC236}">
                    <a16:creationId xmlns:a16="http://schemas.microsoft.com/office/drawing/2014/main" id="{B15D3984-C6AF-D173-09F2-CE7DDF2021A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2352"/>
                <a:ext cx="1248" cy="7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9995" name="Picture 27">
                <a:extLst>
                  <a:ext uri="{FF2B5EF4-FFF2-40B4-BE49-F238E27FC236}">
                    <a16:creationId xmlns:a16="http://schemas.microsoft.com/office/drawing/2014/main" id="{4DF6128C-A371-4B5D-5D0B-320BE2776A5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" y="3360"/>
                <a:ext cx="1344" cy="83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39996" name="Text Box 28">
              <a:extLst>
                <a:ext uri="{FF2B5EF4-FFF2-40B4-BE49-F238E27FC236}">
                  <a16:creationId xmlns:a16="http://schemas.microsoft.com/office/drawing/2014/main" id="{F0E1D902-6452-B3F4-78E5-F5ED2798AE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584"/>
              <a:ext cx="153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25000"/>
                </a:spcBef>
                <a:buFontTx/>
                <a:buChar char="•"/>
              </a:pPr>
              <a:r>
                <a:rPr lang="en-US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Web Content</a:t>
              </a:r>
              <a:endPara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39997" name="Text Box 29">
              <a:extLst>
                <a:ext uri="{FF2B5EF4-FFF2-40B4-BE49-F238E27FC236}">
                  <a16:creationId xmlns:a16="http://schemas.microsoft.com/office/drawing/2014/main" id="{35BDC3D2-3DE0-DC2E-E23C-3A3BB97B64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1872"/>
              <a:ext cx="163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25000"/>
                </a:spcBef>
                <a:buFontTx/>
                <a:buChar char="•"/>
              </a:pPr>
              <a:r>
                <a:rPr lang="en-US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Microsoft Office </a:t>
              </a:r>
              <a:endPara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  <p:sp>
          <p:nvSpPr>
            <p:cNvPr id="339998" name="Text Box 30">
              <a:extLst>
                <a:ext uri="{FF2B5EF4-FFF2-40B4-BE49-F238E27FC236}">
                  <a16:creationId xmlns:a16="http://schemas.microsoft.com/office/drawing/2014/main" id="{F0A75B65-E1ED-2881-7C09-45A564400A0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160"/>
              <a:ext cx="1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9900">
                      <a:alpha val="5000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1587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  <a:flatTx/>
            </a:bodyPr>
            <a:lstStyle/>
            <a:p>
              <a:pPr eaLnBrk="0" hangingPunct="0">
                <a:spcBef>
                  <a:spcPct val="25000"/>
                </a:spcBef>
                <a:buFontTx/>
                <a:buChar char="•"/>
              </a:pPr>
              <a:r>
                <a:rPr lang="en-US" altLang="en-US" sz="2400">
                  <a:effectLst>
                    <a:outerShdw blurRad="38100" dist="38100" dir="2700000" algn="tl">
                      <a:srgbClr val="C0C0C0"/>
                    </a:outerShdw>
                  </a:effectLst>
                  <a:latin typeface="Arial" panose="020B0604020202020204" pitchFamily="34" charset="0"/>
                </a:rPr>
                <a:t> + other sources</a:t>
              </a:r>
              <a:endParaRPr lang="en-US" altLang="en-US" sz="3600"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340006" name="Group 38">
            <a:extLst>
              <a:ext uri="{FF2B5EF4-FFF2-40B4-BE49-F238E27FC236}">
                <a16:creationId xmlns:a16="http://schemas.microsoft.com/office/drawing/2014/main" id="{412682B7-99F2-4FE5-740F-DB80421664AA}"/>
              </a:ext>
            </a:extLst>
          </p:cNvPr>
          <p:cNvGrpSpPr>
            <a:grpSpLocks/>
          </p:cNvGrpSpPr>
          <p:nvPr/>
        </p:nvGrpSpPr>
        <p:grpSpPr bwMode="auto">
          <a:xfrm>
            <a:off x="6629400" y="914400"/>
            <a:ext cx="2209800" cy="1987550"/>
            <a:chOff x="4176" y="576"/>
            <a:chExt cx="1392" cy="1252"/>
          </a:xfrm>
        </p:grpSpPr>
        <p:sp>
          <p:nvSpPr>
            <p:cNvPr id="339986" name="Text Box 18">
              <a:extLst>
                <a:ext uri="{FF2B5EF4-FFF2-40B4-BE49-F238E27FC236}">
                  <a16:creationId xmlns:a16="http://schemas.microsoft.com/office/drawing/2014/main" id="{2B3121AC-E5C2-8785-8921-BC6BE1BD6C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0" y="576"/>
              <a:ext cx="110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1200" b="1">
                  <a:latin typeface="Tahoma" panose="020B0604030504040204" pitchFamily="34" charset="0"/>
                </a:rPr>
                <a:t>Enterprise Weblog</a:t>
              </a:r>
            </a:p>
          </p:txBody>
        </p:sp>
        <p:pic>
          <p:nvPicPr>
            <p:cNvPr id="339999" name="Picture 31">
              <a:extLst>
                <a:ext uri="{FF2B5EF4-FFF2-40B4-BE49-F238E27FC236}">
                  <a16:creationId xmlns:a16="http://schemas.microsoft.com/office/drawing/2014/main" id="{DDE4B7F9-C008-A10B-11AE-8A261FBD7C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6" y="816"/>
              <a:ext cx="1392" cy="10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40000" name="AutoShape 32">
            <a:extLst>
              <a:ext uri="{FF2B5EF4-FFF2-40B4-BE49-F238E27FC236}">
                <a16:creationId xmlns:a16="http://schemas.microsoft.com/office/drawing/2014/main" id="{F231039B-0E84-D361-0170-D41AEE7FAF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3124200"/>
            <a:ext cx="609600" cy="457200"/>
          </a:xfrm>
          <a:prstGeom prst="leftRightArrow">
            <a:avLst>
              <a:gd name="adj1" fmla="val 100000"/>
              <a:gd name="adj2" fmla="val 6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40004" name="AutoShape 36">
            <a:extLst>
              <a:ext uri="{FF2B5EF4-FFF2-40B4-BE49-F238E27FC236}">
                <a16:creationId xmlns:a16="http://schemas.microsoft.com/office/drawing/2014/main" id="{6657D604-51C5-0E3C-82A2-945E064E9492}"/>
              </a:ext>
            </a:extLst>
          </p:cNvPr>
          <p:cNvSpPr>
            <a:spLocks noChangeArrowheads="1"/>
          </p:cNvSpPr>
          <p:nvPr/>
        </p:nvSpPr>
        <p:spPr bwMode="auto">
          <a:xfrm rot="10800000" flipV="1">
            <a:off x="3657600" y="1828800"/>
            <a:ext cx="4954588" cy="776288"/>
          </a:xfrm>
          <a:prstGeom prst="curvedDownArrow">
            <a:avLst>
              <a:gd name="adj1" fmla="val 127648"/>
              <a:gd name="adj2" fmla="val 255296"/>
              <a:gd name="adj3" fmla="val 36606"/>
            </a:avLst>
          </a:prstGeom>
          <a:solidFill>
            <a:srgbClr val="FF9900">
              <a:alpha val="50000"/>
            </a:srgbClr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3200">
                <a:latin typeface="Arial" panose="020B0604020202020204" pitchFamily="34" charset="0"/>
              </a:rPr>
              <a:t>Connect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99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39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9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0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39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9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977" grpId="0" animBg="1" autoUpdateAnimBg="0"/>
      <p:bldP spid="3400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5" name="Rectangle 5">
            <a:extLst>
              <a:ext uri="{FF2B5EF4-FFF2-40B4-BE49-F238E27FC236}">
                <a16:creationId xmlns:a16="http://schemas.microsoft.com/office/drawing/2014/main" id="{CD3B4671-EDBF-EC4F-D53F-135AB53C88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Front Page</a:t>
            </a:r>
          </a:p>
        </p:txBody>
      </p:sp>
      <p:pic>
        <p:nvPicPr>
          <p:cNvPr id="378884" name="Picture 4">
            <a:extLst>
              <a:ext uri="{FF2B5EF4-FFF2-40B4-BE49-F238E27FC236}">
                <a16:creationId xmlns:a16="http://schemas.microsoft.com/office/drawing/2014/main" id="{BD3CCB3B-907A-F5DB-D71C-1918EB578B1D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1981200"/>
            <a:ext cx="39766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78887" name="Text Box 7">
            <a:extLst>
              <a:ext uri="{FF2B5EF4-FFF2-40B4-BE49-F238E27FC236}">
                <a16:creationId xmlns:a16="http://schemas.microsoft.com/office/drawing/2014/main" id="{14093FE0-5C01-F104-7B2F-4D876B9747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2057400" cy="405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Top stories across all Projects – for the selected period of time: day, week, month, quarter, year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For Projects where you have read permission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Can include your personal weblog Project</a:t>
            </a:r>
          </a:p>
        </p:txBody>
      </p:sp>
      <p:sp>
        <p:nvSpPr>
          <p:cNvPr id="378888" name="Text Box 8">
            <a:extLst>
              <a:ext uri="{FF2B5EF4-FFF2-40B4-BE49-F238E27FC236}">
                <a16:creationId xmlns:a16="http://schemas.microsoft.com/office/drawing/2014/main" id="{730D7137-6BBB-AF76-FB8F-C6E22C3FAB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57400"/>
            <a:ext cx="2362200" cy="314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Click a Project name to dive into that particular space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Or, type a word or phrase in the search box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Or, click to the next or previous time period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3" name="Rectangle 5">
            <a:extLst>
              <a:ext uri="{FF2B5EF4-FFF2-40B4-BE49-F238E27FC236}">
                <a16:creationId xmlns:a16="http://schemas.microsoft.com/office/drawing/2014/main" id="{23EBDE16-C514-87B9-2FE0-572E08B0B2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TaskForce Newspage</a:t>
            </a:r>
          </a:p>
        </p:txBody>
      </p:sp>
      <p:pic>
        <p:nvPicPr>
          <p:cNvPr id="380932" name="Picture 4">
            <a:extLst>
              <a:ext uri="{FF2B5EF4-FFF2-40B4-BE49-F238E27FC236}">
                <a16:creationId xmlns:a16="http://schemas.microsoft.com/office/drawing/2014/main" id="{BE376767-70D3-39F6-BA51-8A883FD5C68E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1981200"/>
            <a:ext cx="39766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0935" name="Text Box 7">
            <a:extLst>
              <a:ext uri="{FF2B5EF4-FFF2-40B4-BE49-F238E27FC236}">
                <a16:creationId xmlns:a16="http://schemas.microsoft.com/office/drawing/2014/main" id="{2936CC05-24EC-44F7-C6D3-4C7DFE0BD2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057400"/>
            <a:ext cx="1981200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Zoom into the TaskForce project, which has its own Section under the Front Page.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Click any title to dive in, or … </a:t>
            </a:r>
          </a:p>
        </p:txBody>
      </p:sp>
      <p:sp>
        <p:nvSpPr>
          <p:cNvPr id="380936" name="Text Box 8">
            <a:extLst>
              <a:ext uri="{FF2B5EF4-FFF2-40B4-BE49-F238E27FC236}">
                <a16:creationId xmlns:a16="http://schemas.microsoft.com/office/drawing/2014/main" id="{28467D8E-E5C1-65DE-B9E3-41809713A0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981200"/>
            <a:ext cx="2286000" cy="481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Projects have labels that flag: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Topics of interest (for that Project)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Action items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Important items, which float up to the Front Page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Click any label to see articles or paragraphs that have that label attached</a:t>
            </a:r>
          </a:p>
          <a:p>
            <a:pPr>
              <a:spcBef>
                <a:spcPct val="50000"/>
              </a:spcBef>
            </a:pPr>
            <a:endParaRPr lang="en-US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81" name="Rectangle 5">
            <a:extLst>
              <a:ext uri="{FF2B5EF4-FFF2-40B4-BE49-F238E27FC236}">
                <a16:creationId xmlns:a16="http://schemas.microsoft.com/office/drawing/2014/main" id="{58ACF86B-F39E-7264-E8E2-9BD817C11D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List Articles</a:t>
            </a:r>
          </a:p>
        </p:txBody>
      </p:sp>
      <p:pic>
        <p:nvPicPr>
          <p:cNvPr id="382980" name="Picture 4">
            <a:extLst>
              <a:ext uri="{FF2B5EF4-FFF2-40B4-BE49-F238E27FC236}">
                <a16:creationId xmlns:a16="http://schemas.microsoft.com/office/drawing/2014/main" id="{BBBA5941-D1B2-749A-75F4-3492F15F52F5}"/>
              </a:ext>
            </a:extLst>
          </p:cNvPr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82863" y="1981200"/>
            <a:ext cx="3976687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82983" name="Text Box 7">
            <a:extLst>
              <a:ext uri="{FF2B5EF4-FFF2-40B4-BE49-F238E27FC236}">
                <a16:creationId xmlns:a16="http://schemas.microsoft.com/office/drawing/2014/main" id="{490BFD62-11BF-F6E3-2882-E0C8C7D481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0" y="2057400"/>
            <a:ext cx="2057400" cy="237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/>
              <a:t>Click </a:t>
            </a:r>
            <a:r>
              <a:rPr lang="en-US" altLang="en-US" i="1"/>
              <a:t>List Articles</a:t>
            </a:r>
            <a:r>
              <a:rPr lang="en-US" altLang="en-US"/>
              <a:t> to see a chron list of articles and comments, most recent first.</a:t>
            </a:r>
          </a:p>
          <a:p>
            <a:pPr>
              <a:spcBef>
                <a:spcPct val="50000"/>
              </a:spcBef>
            </a:pPr>
            <a:r>
              <a:rPr lang="en-US" altLang="en-US"/>
              <a:t>Click any title to dive in 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2978</TotalTime>
  <Words>2111</Words>
  <Application>Microsoft Macintosh PowerPoint</Application>
  <PresentationFormat>On-screen Show (4:3)</PresentationFormat>
  <Paragraphs>374</Paragraphs>
  <Slides>40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Times New Roman</vt:lpstr>
      <vt:lpstr>Tahoma</vt:lpstr>
      <vt:lpstr>Arial</vt:lpstr>
      <vt:lpstr>Impact</vt:lpstr>
      <vt:lpstr>Wingdings</vt:lpstr>
      <vt:lpstr>Verdana</vt:lpstr>
      <vt:lpstr>Default Design</vt:lpstr>
      <vt:lpstr>Bitmap Image</vt:lpstr>
      <vt:lpstr>PowerPoint Presentation</vt:lpstr>
      <vt:lpstr>The Politics of Groups</vt:lpstr>
      <vt:lpstr>All Social Software is for Groups</vt:lpstr>
      <vt:lpstr>Enterprise Weblog</vt:lpstr>
      <vt:lpstr>Inspired by: Doug Engelbart on  Creating High Performance Teams </vt:lpstr>
      <vt:lpstr>Traction TeamPage</vt:lpstr>
      <vt:lpstr>Front Page</vt:lpstr>
      <vt:lpstr>TaskForce Newspage</vt:lpstr>
      <vt:lpstr>List Articles</vt:lpstr>
      <vt:lpstr>Single Article</vt:lpstr>
      <vt:lpstr>Traction Skins deliver the same content using different HTML or XML templates - simultaneously</vt:lpstr>
      <vt:lpstr>Result</vt:lpstr>
      <vt:lpstr>Intelligence</vt:lpstr>
      <vt:lpstr>Program Management</vt:lpstr>
      <vt:lpstr>Ops Log</vt:lpstr>
      <vt:lpstr>Traction Technology</vt:lpstr>
      <vt:lpstr>Traction Architecture</vt:lpstr>
      <vt:lpstr>Traction Summary</vt:lpstr>
      <vt:lpstr>References</vt:lpstr>
      <vt:lpstr>Contact</vt:lpstr>
      <vt:lpstr>Example</vt:lpstr>
      <vt:lpstr>Discover and Collect</vt:lpstr>
      <vt:lpstr>Comment and Label</vt:lpstr>
      <vt:lpstr>Publish to News Page and Executive Summary email</vt:lpstr>
      <vt:lpstr>Reader Asks a Question</vt:lpstr>
      <vt:lpstr>Research Response (1 of 2)</vt:lpstr>
      <vt:lpstr>Research Response (2 of 2)</vt:lpstr>
      <vt:lpstr>Notification</vt:lpstr>
      <vt:lpstr>Connecting to other Teams</vt:lpstr>
      <vt:lpstr>How is Traction structured?</vt:lpstr>
      <vt:lpstr>Example: Sales Project</vt:lpstr>
      <vt:lpstr>Labels Belong to Projects</vt:lpstr>
      <vt:lpstr>Articles Belong to Projects</vt:lpstr>
      <vt:lpstr>Labels are applied to Articles</vt:lpstr>
      <vt:lpstr>Any number of Labels can be applied to an Article  (paragraph grain)</vt:lpstr>
      <vt:lpstr>Articles can cite each other (Links are bi-directional)</vt:lpstr>
      <vt:lpstr>Citations can cross Projects</vt:lpstr>
      <vt:lpstr>Labels from different Projects can be applied to the same Article</vt:lpstr>
      <vt:lpstr>Projects control permissions Cross-project labels extend visibility across Projects  </vt:lpstr>
      <vt:lpstr>PowerPoint Presentation</vt:lpstr>
    </vt:vector>
  </TitlesOfParts>
  <Company>Personal Property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Gregory Lloyd</dc:creator>
  <cp:lastModifiedBy>Greg Lloyd</cp:lastModifiedBy>
  <cp:revision>377</cp:revision>
  <cp:lastPrinted>2002-10-08T18:08:13Z</cp:lastPrinted>
  <dcterms:created xsi:type="dcterms:W3CDTF">2000-07-28T21:30:58Z</dcterms:created>
  <dcterms:modified xsi:type="dcterms:W3CDTF">2023-02-03T21:19:30Z</dcterms:modified>
</cp:coreProperties>
</file>